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ileron Bold" charset="1" panose="00000800000000000000"/>
      <p:regular r:id="rId16"/>
    </p:embeddedFont>
    <p:embeddedFont>
      <p:font typeface="Aileron" charset="1" panose="00000500000000000000"/>
      <p:regular r:id="rId17"/>
    </p:embeddedFont>
    <p:embeddedFont>
      <p:font typeface="Aileron Italics"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3310" t="-109287" r="0" b="-119540"/>
            </a:stretch>
          </a:blipFill>
        </p:spPr>
      </p:sp>
      <p:sp>
        <p:nvSpPr>
          <p:cNvPr name="TextBox 3" id="3"/>
          <p:cNvSpPr txBox="true"/>
          <p:nvPr/>
        </p:nvSpPr>
        <p:spPr>
          <a:xfrm rot="0">
            <a:off x="7786434" y="3660889"/>
            <a:ext cx="8904069" cy="3286125"/>
          </a:xfrm>
          <a:prstGeom prst="rect">
            <a:avLst/>
          </a:prstGeom>
        </p:spPr>
        <p:txBody>
          <a:bodyPr anchor="t" rtlCol="false" tIns="0" lIns="0" bIns="0" rIns="0">
            <a:spAutoFit/>
          </a:bodyPr>
          <a:lstStyle/>
          <a:p>
            <a:pPr algn="l">
              <a:lnSpc>
                <a:spcPts val="8698"/>
              </a:lnSpc>
            </a:pPr>
            <a:r>
              <a:rPr lang="en-US" sz="7249" b="true">
                <a:solidFill>
                  <a:srgbClr val="FFFFFF"/>
                </a:solidFill>
                <a:latin typeface="Aileron Bold"/>
                <a:ea typeface="Aileron Bold"/>
                <a:cs typeface="Aileron Bold"/>
                <a:sym typeface="Aileron Bold"/>
              </a:rPr>
              <a:t>Pager</a:t>
            </a:r>
          </a:p>
          <a:p>
            <a:pPr algn="l">
              <a:lnSpc>
                <a:spcPts val="8698"/>
              </a:lnSpc>
            </a:pPr>
            <a:r>
              <a:rPr lang="en-US" sz="7249" b="true">
                <a:solidFill>
                  <a:srgbClr val="FFFFFF"/>
                </a:solidFill>
                <a:latin typeface="Aileron Bold"/>
                <a:ea typeface="Aileron Bold"/>
                <a:cs typeface="Aileron Bold"/>
                <a:sym typeface="Aileron Bold"/>
              </a:rPr>
              <a:t>Rotation</a:t>
            </a:r>
          </a:p>
          <a:p>
            <a:pPr algn="l">
              <a:lnSpc>
                <a:spcPts val="8698"/>
              </a:lnSpc>
            </a:pPr>
            <a:r>
              <a:rPr lang="en-US" sz="7249" b="true">
                <a:solidFill>
                  <a:srgbClr val="FFFFFF"/>
                </a:solidFill>
                <a:latin typeface="Aileron Bold"/>
                <a:ea typeface="Aileron Bold"/>
                <a:cs typeface="Aileron Bold"/>
                <a:sym typeface="Aileron Bold"/>
              </a:rPr>
              <a:t>Duties</a:t>
            </a:r>
          </a:p>
        </p:txBody>
      </p:sp>
      <p:sp>
        <p:nvSpPr>
          <p:cNvPr name="TextBox 4" id="4"/>
          <p:cNvSpPr txBox="true"/>
          <p:nvPr/>
        </p:nvSpPr>
        <p:spPr>
          <a:xfrm rot="0">
            <a:off x="7786434" y="2441866"/>
            <a:ext cx="8904069" cy="380400"/>
          </a:xfrm>
          <a:prstGeom prst="rect">
            <a:avLst/>
          </a:prstGeom>
        </p:spPr>
        <p:txBody>
          <a:bodyPr anchor="t" rtlCol="false" tIns="0" lIns="0" bIns="0" rIns="0">
            <a:spAutoFit/>
          </a:bodyPr>
          <a:lstStyle/>
          <a:p>
            <a:pPr algn="l">
              <a:lnSpc>
                <a:spcPts val="3183"/>
              </a:lnSpc>
            </a:pPr>
            <a:r>
              <a:rPr lang="en-US" b="true" sz="2273" spc="93">
                <a:solidFill>
                  <a:srgbClr val="FFFFFF"/>
                </a:solidFill>
                <a:latin typeface="Aileron Bold"/>
                <a:ea typeface="Aileron Bold"/>
                <a:cs typeface="Aileron Bold"/>
                <a:sym typeface="Aileron Bold"/>
              </a:rPr>
              <a:t>BEST PRACTICES</a:t>
            </a:r>
          </a:p>
        </p:txBody>
      </p:sp>
      <p:sp>
        <p:nvSpPr>
          <p:cNvPr name="TextBox 5" id="5"/>
          <p:cNvSpPr txBox="true"/>
          <p:nvPr/>
        </p:nvSpPr>
        <p:spPr>
          <a:xfrm rot="0">
            <a:off x="7786434" y="7350901"/>
            <a:ext cx="8904069" cy="456132"/>
          </a:xfrm>
          <a:prstGeom prst="rect">
            <a:avLst/>
          </a:prstGeom>
        </p:spPr>
        <p:txBody>
          <a:bodyPr anchor="t" rtlCol="false" tIns="0" lIns="0" bIns="0" rIns="0">
            <a:spAutoFit/>
          </a:bodyPr>
          <a:lstStyle/>
          <a:p>
            <a:pPr algn="l">
              <a:lnSpc>
                <a:spcPts val="3733"/>
              </a:lnSpc>
            </a:pPr>
            <a:r>
              <a:rPr lang="en-US" sz="2667">
                <a:solidFill>
                  <a:srgbClr val="FFFFFF"/>
                </a:solidFill>
                <a:latin typeface="Aileron"/>
                <a:ea typeface="Aileron"/>
                <a:cs typeface="Aileron"/>
                <a:sym typeface="Aileron"/>
              </a:rPr>
              <a:t>How it relates to the DevOps model</a:t>
            </a:r>
          </a:p>
        </p:txBody>
      </p:sp>
      <p:sp>
        <p:nvSpPr>
          <p:cNvPr name="AutoShape 6" id="6"/>
          <p:cNvSpPr/>
          <p:nvPr/>
        </p:nvSpPr>
        <p:spPr>
          <a:xfrm rot="0">
            <a:off x="7786434" y="3027205"/>
            <a:ext cx="10501566" cy="0"/>
          </a:xfrm>
          <a:prstGeom prst="line">
            <a:avLst/>
          </a:prstGeom>
          <a:ln cap="rnd" w="9525">
            <a:solidFill>
              <a:srgbClr val="FFFFFF"/>
            </a:solidFill>
            <a:prstDash val="solid"/>
            <a:headEnd type="none" len="sm" w="sm"/>
            <a:tailEnd type="none" len="sm" w="sm"/>
          </a:ln>
        </p:spPr>
      </p:sp>
      <p:sp>
        <p:nvSpPr>
          <p:cNvPr name="TextBox 7" id="7"/>
          <p:cNvSpPr txBox="true"/>
          <p:nvPr/>
        </p:nvSpPr>
        <p:spPr>
          <a:xfrm rot="0">
            <a:off x="8945176" y="9314613"/>
            <a:ext cx="8904069" cy="380400"/>
          </a:xfrm>
          <a:prstGeom prst="rect">
            <a:avLst/>
          </a:prstGeom>
        </p:spPr>
        <p:txBody>
          <a:bodyPr anchor="t" rtlCol="false" tIns="0" lIns="0" bIns="0" rIns="0">
            <a:spAutoFit/>
          </a:bodyPr>
          <a:lstStyle/>
          <a:p>
            <a:pPr algn="ctr">
              <a:lnSpc>
                <a:spcPts val="3183"/>
              </a:lnSpc>
            </a:pPr>
            <a:r>
              <a:rPr lang="en-US" b="true" sz="2273" spc="93">
                <a:solidFill>
                  <a:srgbClr val="FFFFFF"/>
                </a:solidFill>
                <a:latin typeface="Aileron Bold"/>
                <a:ea typeface="Aileron Bold"/>
                <a:cs typeface="Aileron Bold"/>
                <a:sym typeface="Aileron Bold"/>
              </a:rPr>
              <a:t>JACKIE SCOTT        MODULE 7.2        9/16/24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6897C"/>
        </a:solidFill>
      </p:bgPr>
    </p:bg>
    <p:spTree>
      <p:nvGrpSpPr>
        <p:cNvPr id="1" name=""/>
        <p:cNvGrpSpPr/>
        <p:nvPr/>
      </p:nvGrpSpPr>
      <p:grpSpPr>
        <a:xfrm>
          <a:off x="0" y="0"/>
          <a:ext cx="0" cy="0"/>
          <a:chOff x="0" y="0"/>
          <a:chExt cx="0" cy="0"/>
        </a:xfrm>
      </p:grpSpPr>
      <p:sp>
        <p:nvSpPr>
          <p:cNvPr name="Freeform 2" id="2"/>
          <p:cNvSpPr/>
          <p:nvPr/>
        </p:nvSpPr>
        <p:spPr>
          <a:xfrm flipH="false" flipV="false" rot="0">
            <a:off x="0" y="6132755"/>
            <a:ext cx="18288000" cy="4154245"/>
          </a:xfrm>
          <a:custGeom>
            <a:avLst/>
            <a:gdLst/>
            <a:ahLst/>
            <a:cxnLst/>
            <a:rect r="r" b="b" t="t" l="l"/>
            <a:pathLst>
              <a:path h="4154245" w="18288000">
                <a:moveTo>
                  <a:pt x="0" y="0"/>
                </a:moveTo>
                <a:lnTo>
                  <a:pt x="18288000" y="0"/>
                </a:lnTo>
                <a:lnTo>
                  <a:pt x="18288000" y="4154245"/>
                </a:lnTo>
                <a:lnTo>
                  <a:pt x="0" y="4154245"/>
                </a:lnTo>
                <a:lnTo>
                  <a:pt x="0" y="0"/>
                </a:lnTo>
                <a:close/>
              </a:path>
            </a:pathLst>
          </a:custGeom>
          <a:blipFill>
            <a:blip r:embed="rId2"/>
            <a:stretch>
              <a:fillRect l="0" t="-96741" r="0" b="-96741"/>
            </a:stretch>
          </a:blipFill>
        </p:spPr>
      </p:sp>
      <p:grpSp>
        <p:nvGrpSpPr>
          <p:cNvPr name="Group 3" id="3"/>
          <p:cNvGrpSpPr/>
          <p:nvPr/>
        </p:nvGrpSpPr>
        <p:grpSpPr>
          <a:xfrm rot="0">
            <a:off x="2133364" y="1686805"/>
            <a:ext cx="14021272" cy="1716708"/>
            <a:chOff x="0" y="0"/>
            <a:chExt cx="18695029" cy="2288944"/>
          </a:xfrm>
        </p:grpSpPr>
        <p:sp>
          <p:nvSpPr>
            <p:cNvPr name="TextBox 4" id="4"/>
            <p:cNvSpPr txBox="true"/>
            <p:nvPr/>
          </p:nvSpPr>
          <p:spPr>
            <a:xfrm rot="0">
              <a:off x="0" y="-9525"/>
              <a:ext cx="18695029" cy="1635125"/>
            </a:xfrm>
            <a:prstGeom prst="rect">
              <a:avLst/>
            </a:prstGeom>
          </p:spPr>
          <p:txBody>
            <a:bodyPr anchor="t" rtlCol="false" tIns="0" lIns="0" bIns="0" rIns="0">
              <a:spAutoFit/>
            </a:bodyPr>
            <a:lstStyle/>
            <a:p>
              <a:pPr algn="ctr">
                <a:lnSpc>
                  <a:spcPts val="9600"/>
                </a:lnSpc>
              </a:pPr>
              <a:r>
                <a:rPr lang="en-US" sz="8000">
                  <a:solidFill>
                    <a:srgbClr val="FFFFFF"/>
                  </a:solidFill>
                  <a:latin typeface="Aileron"/>
                  <a:ea typeface="Aileron"/>
                  <a:cs typeface="Aileron"/>
                  <a:sym typeface="Aileron"/>
                </a:rPr>
                <a:t>Thank You</a:t>
              </a:r>
            </a:p>
          </p:txBody>
        </p:sp>
        <p:sp>
          <p:nvSpPr>
            <p:cNvPr name="AutoShape 5" id="5"/>
            <p:cNvSpPr/>
            <p:nvPr/>
          </p:nvSpPr>
          <p:spPr>
            <a:xfrm>
              <a:off x="833123" y="2282594"/>
              <a:ext cx="17028783" cy="0"/>
            </a:xfrm>
            <a:prstGeom prst="line">
              <a:avLst/>
            </a:prstGeom>
            <a:ln cap="rnd" w="12700">
              <a:solidFill>
                <a:srgbClr val="FFFFFF"/>
              </a:solidFill>
              <a:prstDash val="solid"/>
              <a:headEnd type="none" len="sm" w="sm"/>
              <a:tailEnd type="none" len="sm" w="sm"/>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6897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931823" cy="10287000"/>
          </a:xfrm>
          <a:custGeom>
            <a:avLst/>
            <a:gdLst/>
            <a:ahLst/>
            <a:cxnLst/>
            <a:rect r="r" b="b" t="t" l="l"/>
            <a:pathLst>
              <a:path h="10287000" w="6931823">
                <a:moveTo>
                  <a:pt x="0" y="0"/>
                </a:moveTo>
                <a:lnTo>
                  <a:pt x="6931823" y="0"/>
                </a:lnTo>
                <a:lnTo>
                  <a:pt x="6931823" y="10287000"/>
                </a:lnTo>
                <a:lnTo>
                  <a:pt x="0" y="10287000"/>
                </a:lnTo>
                <a:lnTo>
                  <a:pt x="0" y="0"/>
                </a:lnTo>
                <a:close/>
              </a:path>
            </a:pathLst>
          </a:custGeom>
          <a:blipFill>
            <a:blip r:embed="rId2"/>
            <a:stretch>
              <a:fillRect l="0" t="-538" r="0" b="-538"/>
            </a:stretch>
          </a:blipFill>
        </p:spPr>
      </p:sp>
      <p:grpSp>
        <p:nvGrpSpPr>
          <p:cNvPr name="Group 3" id="3"/>
          <p:cNvGrpSpPr/>
          <p:nvPr/>
        </p:nvGrpSpPr>
        <p:grpSpPr>
          <a:xfrm rot="0">
            <a:off x="8070904" y="668786"/>
            <a:ext cx="9062109" cy="8046876"/>
            <a:chOff x="0" y="0"/>
            <a:chExt cx="12082812" cy="10729168"/>
          </a:xfrm>
        </p:grpSpPr>
        <p:sp>
          <p:nvSpPr>
            <p:cNvPr name="TextBox 4" id="4"/>
            <p:cNvSpPr txBox="true"/>
            <p:nvPr/>
          </p:nvSpPr>
          <p:spPr>
            <a:xfrm rot="0">
              <a:off x="0" y="0"/>
              <a:ext cx="12082812" cy="2647734"/>
            </a:xfrm>
            <a:prstGeom prst="rect">
              <a:avLst/>
            </a:prstGeom>
          </p:spPr>
          <p:txBody>
            <a:bodyPr anchor="t" rtlCol="false" tIns="0" lIns="0" bIns="0" rIns="0">
              <a:spAutoFit/>
            </a:bodyPr>
            <a:lstStyle/>
            <a:p>
              <a:pPr algn="l">
                <a:lnSpc>
                  <a:spcPts val="7880"/>
                </a:lnSpc>
              </a:pPr>
              <a:r>
                <a:rPr lang="en-US" sz="6567" b="true">
                  <a:solidFill>
                    <a:srgbClr val="FFFFFF"/>
                  </a:solidFill>
                  <a:latin typeface="Aileron Bold"/>
                  <a:ea typeface="Aileron Bold"/>
                  <a:cs typeface="Aileron Bold"/>
                  <a:sym typeface="Aileron Bold"/>
                </a:rPr>
                <a:t>What is pager rotation duty?</a:t>
              </a:r>
            </a:p>
          </p:txBody>
        </p:sp>
        <p:sp>
          <p:nvSpPr>
            <p:cNvPr name="TextBox 5" id="5"/>
            <p:cNvSpPr txBox="true"/>
            <p:nvPr/>
          </p:nvSpPr>
          <p:spPr>
            <a:xfrm rot="0">
              <a:off x="0" y="3335923"/>
              <a:ext cx="12082812" cy="592027"/>
            </a:xfrm>
            <a:prstGeom prst="rect">
              <a:avLst/>
            </a:prstGeom>
          </p:spPr>
          <p:txBody>
            <a:bodyPr anchor="t" rtlCol="false" tIns="0" lIns="0" bIns="0" rIns="0">
              <a:spAutoFit/>
            </a:bodyPr>
            <a:lstStyle/>
            <a:p>
              <a:pPr algn="l">
                <a:lnSpc>
                  <a:spcPts val="3502"/>
                </a:lnSpc>
              </a:pPr>
              <a:r>
                <a:rPr lang="en-US" sz="2918" b="true">
                  <a:solidFill>
                    <a:srgbClr val="EBB8A9"/>
                  </a:solidFill>
                  <a:latin typeface="Aileron Bold"/>
                  <a:ea typeface="Aileron Bold"/>
                  <a:cs typeface="Aileron Bold"/>
                  <a:sym typeface="Aileron Bold"/>
                </a:rPr>
                <a:t>How does it relate to Devops?</a:t>
              </a:r>
            </a:p>
          </p:txBody>
        </p:sp>
        <p:sp>
          <p:nvSpPr>
            <p:cNvPr name="TextBox 6" id="6"/>
            <p:cNvSpPr txBox="true"/>
            <p:nvPr/>
          </p:nvSpPr>
          <p:spPr>
            <a:xfrm rot="0">
              <a:off x="0" y="5279465"/>
              <a:ext cx="12082812" cy="5449703"/>
            </a:xfrm>
            <a:prstGeom prst="rect">
              <a:avLst/>
            </a:prstGeom>
          </p:spPr>
          <p:txBody>
            <a:bodyPr anchor="t" rtlCol="false" tIns="0" lIns="0" bIns="0" rIns="0">
              <a:spAutoFit/>
            </a:bodyPr>
            <a:lstStyle/>
            <a:p>
              <a:pPr algn="l">
                <a:lnSpc>
                  <a:spcPts val="3648"/>
                </a:lnSpc>
              </a:pPr>
              <a:r>
                <a:rPr lang="en-US" sz="2606">
                  <a:solidFill>
                    <a:srgbClr val="FFFFFF"/>
                  </a:solidFill>
                  <a:latin typeface="Aileron"/>
                  <a:ea typeface="Aileron"/>
                  <a:cs typeface="Aileron"/>
                  <a:sym typeface="Aileron"/>
                </a:rPr>
                <a:t>Pager rotation is a practice of assigning specific people to be available at specific times to respond in the event of an urgent issue, even if this is outside normal business hours. </a:t>
              </a:r>
            </a:p>
            <a:p>
              <a:pPr algn="l">
                <a:lnSpc>
                  <a:spcPts val="3648"/>
                </a:lnSpc>
              </a:pPr>
            </a:p>
            <a:p>
              <a:pPr algn="l">
                <a:lnSpc>
                  <a:spcPts val="3648"/>
                </a:lnSpc>
              </a:pPr>
              <a:r>
                <a:rPr lang="en-US" sz="2606">
                  <a:solidFill>
                    <a:srgbClr val="FFFFFF"/>
                  </a:solidFill>
                  <a:latin typeface="Aileron"/>
                  <a:ea typeface="Aileron"/>
                  <a:cs typeface="Aileron"/>
                  <a:sym typeface="Aileron"/>
                </a:rPr>
                <a:t>In DevOps, pager rotation duties ensure 24/7 service reliability with rapid response. It is vital for maintaining operational excellence. Pager rotation reinforces the DevOps principle of shared responsibilities for system performance and system uptime.</a:t>
              </a:r>
            </a:p>
          </p:txBody>
        </p:sp>
        <p:sp>
          <p:nvSpPr>
            <p:cNvPr name="AutoShape 7" id="7"/>
            <p:cNvSpPr/>
            <p:nvPr/>
          </p:nvSpPr>
          <p:spPr>
            <a:xfrm>
              <a:off x="0" y="4632282"/>
              <a:ext cx="12082812" cy="0"/>
            </a:xfrm>
            <a:prstGeom prst="line">
              <a:avLst/>
            </a:prstGeom>
            <a:ln cap="rnd" w="13239">
              <a:solidFill>
                <a:srgbClr val="EBB8A9"/>
              </a:solidFill>
              <a:prstDash val="solid"/>
              <a:headEnd type="none" len="sm" w="sm"/>
              <a:tailEnd type="none" len="sm" w="sm"/>
            </a:ln>
          </p:spPr>
        </p:sp>
      </p:gr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9854" y="5708444"/>
            <a:ext cx="18507707" cy="3549856"/>
            <a:chOff x="0" y="0"/>
            <a:chExt cx="4874458" cy="934942"/>
          </a:xfrm>
        </p:grpSpPr>
        <p:sp>
          <p:nvSpPr>
            <p:cNvPr name="Freeform 3" id="3"/>
            <p:cNvSpPr/>
            <p:nvPr/>
          </p:nvSpPr>
          <p:spPr>
            <a:xfrm flipH="false" flipV="false" rot="0">
              <a:off x="0" y="0"/>
              <a:ext cx="4874458" cy="934941"/>
            </a:xfrm>
            <a:custGeom>
              <a:avLst/>
              <a:gdLst/>
              <a:ahLst/>
              <a:cxnLst/>
              <a:rect r="r" b="b" t="t" l="l"/>
              <a:pathLst>
                <a:path h="934941" w="4874458">
                  <a:moveTo>
                    <a:pt x="21334" y="0"/>
                  </a:moveTo>
                  <a:lnTo>
                    <a:pt x="4853124" y="0"/>
                  </a:lnTo>
                  <a:cubicBezTo>
                    <a:pt x="4858782" y="0"/>
                    <a:pt x="4864209" y="2248"/>
                    <a:pt x="4868209" y="6248"/>
                  </a:cubicBezTo>
                  <a:cubicBezTo>
                    <a:pt x="4872210" y="10249"/>
                    <a:pt x="4874458" y="15676"/>
                    <a:pt x="4874458" y="21334"/>
                  </a:cubicBezTo>
                  <a:lnTo>
                    <a:pt x="4874458" y="913608"/>
                  </a:lnTo>
                  <a:cubicBezTo>
                    <a:pt x="4874458" y="925390"/>
                    <a:pt x="4864907" y="934941"/>
                    <a:pt x="4853124" y="934941"/>
                  </a:cubicBezTo>
                  <a:lnTo>
                    <a:pt x="21334" y="934941"/>
                  </a:lnTo>
                  <a:cubicBezTo>
                    <a:pt x="9551" y="934941"/>
                    <a:pt x="0" y="925390"/>
                    <a:pt x="0" y="913608"/>
                  </a:cubicBezTo>
                  <a:lnTo>
                    <a:pt x="0" y="21334"/>
                  </a:lnTo>
                  <a:cubicBezTo>
                    <a:pt x="0" y="9551"/>
                    <a:pt x="9551" y="0"/>
                    <a:pt x="21334" y="0"/>
                  </a:cubicBezTo>
                  <a:close/>
                </a:path>
              </a:pathLst>
            </a:custGeom>
            <a:solidFill>
              <a:srgbClr val="DBAC9E"/>
            </a:solidFill>
          </p:spPr>
        </p:sp>
        <p:sp>
          <p:nvSpPr>
            <p:cNvPr name="TextBox 4" id="4"/>
            <p:cNvSpPr txBox="true"/>
            <p:nvPr/>
          </p:nvSpPr>
          <p:spPr>
            <a:xfrm>
              <a:off x="0" y="-57150"/>
              <a:ext cx="4874458" cy="992092"/>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203512" y="344576"/>
            <a:ext cx="17394424" cy="2238375"/>
          </a:xfrm>
          <a:prstGeom prst="rect">
            <a:avLst/>
          </a:prstGeom>
        </p:spPr>
        <p:txBody>
          <a:bodyPr anchor="t" rtlCol="false" tIns="0" lIns="0" bIns="0" rIns="0">
            <a:spAutoFit/>
          </a:bodyPr>
          <a:lstStyle/>
          <a:p>
            <a:pPr algn="ctr">
              <a:lnSpc>
                <a:spcPts val="8818"/>
              </a:lnSpc>
            </a:pPr>
            <a:r>
              <a:rPr lang="en-US" b="true" sz="7348">
                <a:solidFill>
                  <a:srgbClr val="000000"/>
                </a:solidFill>
                <a:latin typeface="Aileron Bold"/>
                <a:ea typeface="Aileron Bold"/>
                <a:cs typeface="Aileron Bold"/>
                <a:sym typeface="Aileron Bold"/>
              </a:rPr>
              <a:t>Importance of Best Practices for </a:t>
            </a:r>
            <a:r>
              <a:rPr lang="en-US" b="true" sz="7348">
                <a:solidFill>
                  <a:srgbClr val="B6897C"/>
                </a:solidFill>
                <a:latin typeface="Aileron Bold"/>
                <a:ea typeface="Aileron Bold"/>
                <a:cs typeface="Aileron Bold"/>
                <a:sym typeface="Aileron Bold"/>
              </a:rPr>
              <a:t>Pager Rotation</a:t>
            </a:r>
          </a:p>
        </p:txBody>
      </p:sp>
      <p:sp>
        <p:nvSpPr>
          <p:cNvPr name="TextBox 6" id="6"/>
          <p:cNvSpPr txBox="true"/>
          <p:nvPr/>
        </p:nvSpPr>
        <p:spPr>
          <a:xfrm rot="0">
            <a:off x="2286608" y="2885857"/>
            <a:ext cx="13714785" cy="2462530"/>
          </a:xfrm>
          <a:prstGeom prst="rect">
            <a:avLst/>
          </a:prstGeom>
        </p:spPr>
        <p:txBody>
          <a:bodyPr anchor="t" rtlCol="false" tIns="0" lIns="0" bIns="0" rIns="0">
            <a:spAutoFit/>
          </a:bodyPr>
          <a:lstStyle/>
          <a:p>
            <a:pPr algn="ctr">
              <a:lnSpc>
                <a:spcPts val="3919"/>
              </a:lnSpc>
            </a:pPr>
            <a:r>
              <a:rPr lang="en-US" sz="2799">
                <a:solidFill>
                  <a:srgbClr val="000000"/>
                </a:solidFill>
                <a:latin typeface="Aileron"/>
                <a:ea typeface="Aileron"/>
                <a:cs typeface="Aileron"/>
                <a:sym typeface="Aileron"/>
              </a:rPr>
              <a:t>Best practices for pager rotation are crucial in ensuring that on-call duties are manageable and effective for your team. They play a vital role in preventing burnout by promoting a balanced workload and ensuring fairness. By implementing structured approaches, these practices help distribute responsibilities evenly, reduce stress, and maintain high levels of team morale. Some best practices include:</a:t>
            </a:r>
          </a:p>
        </p:txBody>
      </p:sp>
      <p:sp>
        <p:nvSpPr>
          <p:cNvPr name="TextBox 7" id="7"/>
          <p:cNvSpPr txBox="true"/>
          <p:nvPr/>
        </p:nvSpPr>
        <p:spPr>
          <a:xfrm rot="0">
            <a:off x="4710693" y="5890250"/>
            <a:ext cx="9842773" cy="3119570"/>
          </a:xfrm>
          <a:prstGeom prst="rect">
            <a:avLst/>
          </a:prstGeom>
        </p:spPr>
        <p:txBody>
          <a:bodyPr anchor="t" rtlCol="false" tIns="0" lIns="0" bIns="0" rIns="0">
            <a:spAutoFit/>
          </a:bodyPr>
          <a:lstStyle/>
          <a:p>
            <a:pPr algn="just" marL="768020" indent="-384010" lvl="1">
              <a:lnSpc>
                <a:spcPts val="4980"/>
              </a:lnSpc>
              <a:buFont typeface="Arial"/>
              <a:buChar char="•"/>
            </a:pPr>
            <a:r>
              <a:rPr lang="en-US" b="true" sz="3557">
                <a:solidFill>
                  <a:srgbClr val="000000"/>
                </a:solidFill>
                <a:latin typeface="Aileron Bold"/>
                <a:ea typeface="Aileron Bold"/>
                <a:cs typeface="Aileron Bold"/>
                <a:sym typeface="Aileron Bold"/>
              </a:rPr>
              <a:t>Defining Roles &amp; Responsibilities </a:t>
            </a:r>
          </a:p>
          <a:p>
            <a:pPr algn="just" marL="768020" indent="-384010" lvl="1">
              <a:lnSpc>
                <a:spcPts val="4980"/>
              </a:lnSpc>
              <a:buFont typeface="Arial"/>
              <a:buChar char="•"/>
            </a:pPr>
            <a:r>
              <a:rPr lang="en-US" b="true" sz="3557">
                <a:solidFill>
                  <a:srgbClr val="000000"/>
                </a:solidFill>
                <a:latin typeface="Aileron Bold"/>
                <a:ea typeface="Aileron Bold"/>
                <a:cs typeface="Aileron Bold"/>
                <a:sym typeface="Aileron Bold"/>
              </a:rPr>
              <a:t>Define Escalation Plan</a:t>
            </a:r>
          </a:p>
          <a:p>
            <a:pPr algn="just" marL="768020" indent="-384010" lvl="1">
              <a:lnSpc>
                <a:spcPts val="4980"/>
              </a:lnSpc>
              <a:buFont typeface="Arial"/>
              <a:buChar char="•"/>
            </a:pPr>
            <a:r>
              <a:rPr lang="en-US" b="true" sz="3557">
                <a:solidFill>
                  <a:srgbClr val="000000"/>
                </a:solidFill>
                <a:latin typeface="Aileron Bold"/>
                <a:ea typeface="Aileron Bold"/>
                <a:cs typeface="Aileron Bold"/>
                <a:sym typeface="Aileron Bold"/>
              </a:rPr>
              <a:t>Automation and Alert Management</a:t>
            </a:r>
          </a:p>
          <a:p>
            <a:pPr algn="just" marL="768020" indent="-384010" lvl="1">
              <a:lnSpc>
                <a:spcPts val="4980"/>
              </a:lnSpc>
              <a:buFont typeface="Arial"/>
              <a:buChar char="•"/>
            </a:pPr>
            <a:r>
              <a:rPr lang="en-US" b="true" sz="3557">
                <a:solidFill>
                  <a:srgbClr val="000000"/>
                </a:solidFill>
                <a:latin typeface="Aileron Bold"/>
                <a:ea typeface="Aileron Bold"/>
                <a:cs typeface="Aileron Bold"/>
                <a:sym typeface="Aileron Bold"/>
              </a:rPr>
              <a:t>Build On-Call Culture and Communication</a:t>
            </a:r>
          </a:p>
          <a:p>
            <a:pPr algn="just" marL="768018" indent="-384009" lvl="1">
              <a:lnSpc>
                <a:spcPts val="4980"/>
              </a:lnSpc>
              <a:buFont typeface="Arial"/>
              <a:buChar char="•"/>
            </a:pPr>
            <a:r>
              <a:rPr lang="en-US" b="true" sz="3557">
                <a:solidFill>
                  <a:srgbClr val="000000"/>
                </a:solidFill>
                <a:latin typeface="Aileron Bold"/>
                <a:ea typeface="Aileron Bold"/>
                <a:cs typeface="Aileron Bold"/>
                <a:sym typeface="Aileron Bold"/>
              </a:rPr>
              <a:t>Keep Improving Best Practices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1019175"/>
            <a:ext cx="16230600" cy="0"/>
          </a:xfrm>
          <a:prstGeom prst="line">
            <a:avLst/>
          </a:prstGeom>
          <a:ln cap="rnd" w="9525">
            <a:solidFill>
              <a:srgbClr val="B6897C"/>
            </a:solidFill>
            <a:prstDash val="solid"/>
            <a:headEnd type="none" len="sm" w="sm"/>
            <a:tailEnd type="none" len="sm" w="sm"/>
          </a:ln>
        </p:spPr>
      </p:sp>
      <p:sp>
        <p:nvSpPr>
          <p:cNvPr name="TextBox 3" id="3"/>
          <p:cNvSpPr txBox="true"/>
          <p:nvPr/>
        </p:nvSpPr>
        <p:spPr>
          <a:xfrm rot="0">
            <a:off x="474205" y="1023938"/>
            <a:ext cx="8014931" cy="2504395"/>
          </a:xfrm>
          <a:prstGeom prst="rect">
            <a:avLst/>
          </a:prstGeom>
        </p:spPr>
        <p:txBody>
          <a:bodyPr anchor="t" rtlCol="false" tIns="0" lIns="0" bIns="0" rIns="0">
            <a:spAutoFit/>
          </a:bodyPr>
          <a:lstStyle/>
          <a:p>
            <a:pPr algn="ctr">
              <a:lnSpc>
                <a:spcPts val="6598"/>
              </a:lnSpc>
            </a:pPr>
            <a:r>
              <a:rPr lang="en-US" sz="5499" b="true">
                <a:solidFill>
                  <a:srgbClr val="B6897C"/>
                </a:solidFill>
                <a:latin typeface="Aileron Bold"/>
                <a:ea typeface="Aileron Bold"/>
                <a:cs typeface="Aileron Bold"/>
                <a:sym typeface="Aileron Bold"/>
              </a:rPr>
              <a:t>Defining Roles &amp; Responsibilities </a:t>
            </a:r>
          </a:p>
          <a:p>
            <a:pPr algn="ctr">
              <a:lnSpc>
                <a:spcPts val="6598"/>
              </a:lnSpc>
            </a:pPr>
          </a:p>
        </p:txBody>
      </p:sp>
      <p:sp>
        <p:nvSpPr>
          <p:cNvPr name="TextBox 4" id="4"/>
          <p:cNvSpPr txBox="true"/>
          <p:nvPr/>
        </p:nvSpPr>
        <p:spPr>
          <a:xfrm rot="0">
            <a:off x="9805417" y="1721689"/>
            <a:ext cx="7295783" cy="3106420"/>
          </a:xfrm>
          <a:prstGeom prst="rect">
            <a:avLst/>
          </a:prstGeom>
        </p:spPr>
        <p:txBody>
          <a:bodyPr anchor="t" rtlCol="false" tIns="0" lIns="0" bIns="0" rIns="0">
            <a:spAutoFit/>
          </a:bodyPr>
          <a:lstStyle/>
          <a:p>
            <a:pPr algn="l">
              <a:lnSpc>
                <a:spcPts val="3079"/>
              </a:lnSpc>
            </a:pPr>
            <a:r>
              <a:rPr lang="en-US" sz="2199">
                <a:solidFill>
                  <a:srgbClr val="000000"/>
                </a:solidFill>
                <a:latin typeface="Aileron"/>
                <a:ea typeface="Aileron"/>
                <a:cs typeface="Aileron"/>
                <a:sym typeface="Aileron"/>
              </a:rPr>
              <a:t>Clear delineation of escalation channels and coverage. </a:t>
            </a:r>
          </a:p>
          <a:p>
            <a:pPr algn="l">
              <a:lnSpc>
                <a:spcPts val="3079"/>
              </a:lnSpc>
            </a:pPr>
            <a:r>
              <a:rPr lang="en-US" sz="2199" i="true" u="sng">
                <a:solidFill>
                  <a:srgbClr val="000000"/>
                </a:solidFill>
                <a:latin typeface="Aileron Italics"/>
                <a:ea typeface="Aileron Italics"/>
                <a:cs typeface="Aileron Italics"/>
                <a:sym typeface="Aileron Italics"/>
              </a:rPr>
              <a:t>Primary On-Call: </a:t>
            </a:r>
            <a:r>
              <a:rPr lang="en-US" sz="2199">
                <a:solidFill>
                  <a:srgbClr val="000000"/>
                </a:solidFill>
                <a:latin typeface="Aileron"/>
                <a:ea typeface="Aileron"/>
                <a:cs typeface="Aileron"/>
                <a:sym typeface="Aileron"/>
              </a:rPr>
              <a:t>This is the first responder to any incident. This person is responsible for either immediately resolving or escalating an issue.</a:t>
            </a:r>
          </a:p>
          <a:p>
            <a:pPr algn="l">
              <a:lnSpc>
                <a:spcPts val="3079"/>
              </a:lnSpc>
            </a:pPr>
            <a:r>
              <a:rPr lang="en-US" sz="2200" i="true" u="sng">
                <a:solidFill>
                  <a:srgbClr val="000000"/>
                </a:solidFill>
                <a:latin typeface="Aileron Italics"/>
                <a:ea typeface="Aileron Italics"/>
                <a:cs typeface="Aileron Italics"/>
                <a:sym typeface="Aileron Italics"/>
              </a:rPr>
              <a:t>Secondary On-Call:</a:t>
            </a:r>
            <a:r>
              <a:rPr lang="en-US" sz="2200" i="true">
                <a:solidFill>
                  <a:srgbClr val="000000"/>
                </a:solidFill>
                <a:latin typeface="Aileron Italics"/>
                <a:ea typeface="Aileron Italics"/>
                <a:cs typeface="Aileron Italics"/>
                <a:sym typeface="Aileron Italics"/>
              </a:rPr>
              <a:t> </a:t>
            </a:r>
            <a:r>
              <a:rPr lang="en-US" sz="2200">
                <a:solidFill>
                  <a:srgbClr val="000000"/>
                </a:solidFill>
                <a:latin typeface="Aileron"/>
                <a:ea typeface="Aileron"/>
                <a:cs typeface="Aileron"/>
                <a:sym typeface="Aileron"/>
              </a:rPr>
              <a:t>This person acts as a backup to the primary in case the primary is not available or needs assistance. This person ensures our DevOps principal of 24/7 coverage. </a:t>
            </a:r>
          </a:p>
        </p:txBody>
      </p:sp>
      <p:sp>
        <p:nvSpPr>
          <p:cNvPr name="TextBox 5" id="5"/>
          <p:cNvSpPr txBox="true"/>
          <p:nvPr/>
        </p:nvSpPr>
        <p:spPr>
          <a:xfrm rot="0">
            <a:off x="9805417" y="1225299"/>
            <a:ext cx="7295783" cy="405765"/>
          </a:xfrm>
          <a:prstGeom prst="rect">
            <a:avLst/>
          </a:prstGeom>
        </p:spPr>
        <p:txBody>
          <a:bodyPr anchor="t" rtlCol="false" tIns="0" lIns="0" bIns="0" rIns="0">
            <a:spAutoFit/>
          </a:bodyPr>
          <a:lstStyle/>
          <a:p>
            <a:pPr algn="l">
              <a:lnSpc>
                <a:spcPts val="3359"/>
              </a:lnSpc>
            </a:pPr>
            <a:r>
              <a:rPr lang="en-US" sz="2399" b="true">
                <a:solidFill>
                  <a:srgbClr val="B6897C"/>
                </a:solidFill>
                <a:latin typeface="Aileron Bold"/>
                <a:ea typeface="Aileron Bold"/>
                <a:cs typeface="Aileron Bold"/>
                <a:sym typeface="Aileron Bold"/>
              </a:rPr>
              <a:t>Primary vs Secondary On-call</a:t>
            </a:r>
          </a:p>
        </p:txBody>
      </p:sp>
      <p:sp>
        <p:nvSpPr>
          <p:cNvPr name="TextBox 6" id="6"/>
          <p:cNvSpPr txBox="true"/>
          <p:nvPr/>
        </p:nvSpPr>
        <p:spPr>
          <a:xfrm rot="0">
            <a:off x="9805417" y="5095875"/>
            <a:ext cx="7295783" cy="405765"/>
          </a:xfrm>
          <a:prstGeom prst="rect">
            <a:avLst/>
          </a:prstGeom>
        </p:spPr>
        <p:txBody>
          <a:bodyPr anchor="t" rtlCol="false" tIns="0" lIns="0" bIns="0" rIns="0">
            <a:spAutoFit/>
          </a:bodyPr>
          <a:lstStyle/>
          <a:p>
            <a:pPr algn="l">
              <a:lnSpc>
                <a:spcPts val="3359"/>
              </a:lnSpc>
            </a:pPr>
            <a:r>
              <a:rPr lang="en-US" sz="2399" b="true">
                <a:solidFill>
                  <a:srgbClr val="B6897C"/>
                </a:solidFill>
                <a:latin typeface="Aileron Bold"/>
                <a:ea typeface="Aileron Bold"/>
                <a:cs typeface="Aileron Bold"/>
                <a:sym typeface="Aileron Bold"/>
              </a:rPr>
              <a:t>Ownership of Incidents</a:t>
            </a:r>
          </a:p>
        </p:txBody>
      </p:sp>
      <p:sp>
        <p:nvSpPr>
          <p:cNvPr name="TextBox 7" id="7"/>
          <p:cNvSpPr txBox="true"/>
          <p:nvPr/>
        </p:nvSpPr>
        <p:spPr>
          <a:xfrm rot="0">
            <a:off x="9805417" y="5521099"/>
            <a:ext cx="7295783" cy="1153795"/>
          </a:xfrm>
          <a:prstGeom prst="rect">
            <a:avLst/>
          </a:prstGeom>
        </p:spPr>
        <p:txBody>
          <a:bodyPr anchor="t" rtlCol="false" tIns="0" lIns="0" bIns="0" rIns="0">
            <a:spAutoFit/>
          </a:bodyPr>
          <a:lstStyle/>
          <a:p>
            <a:pPr algn="l">
              <a:lnSpc>
                <a:spcPts val="3079"/>
              </a:lnSpc>
            </a:pPr>
            <a:r>
              <a:rPr lang="en-US" sz="2199">
                <a:solidFill>
                  <a:srgbClr val="000000"/>
                </a:solidFill>
                <a:latin typeface="Aileron"/>
                <a:ea typeface="Aileron"/>
                <a:cs typeface="Aileron"/>
                <a:sym typeface="Aileron"/>
              </a:rPr>
              <a:t>Links issues to the responsible party. By assigning the issue to a specific team member, we can have accountability. This helps with better tracking. </a:t>
            </a:r>
          </a:p>
        </p:txBody>
      </p:sp>
      <p:sp>
        <p:nvSpPr>
          <p:cNvPr name="TextBox 8" id="8"/>
          <p:cNvSpPr txBox="true"/>
          <p:nvPr/>
        </p:nvSpPr>
        <p:spPr>
          <a:xfrm rot="0">
            <a:off x="9805417" y="7083362"/>
            <a:ext cx="7295783" cy="405765"/>
          </a:xfrm>
          <a:prstGeom prst="rect">
            <a:avLst/>
          </a:prstGeom>
        </p:spPr>
        <p:txBody>
          <a:bodyPr anchor="t" rtlCol="false" tIns="0" lIns="0" bIns="0" rIns="0">
            <a:spAutoFit/>
          </a:bodyPr>
          <a:lstStyle/>
          <a:p>
            <a:pPr algn="l">
              <a:lnSpc>
                <a:spcPts val="3359"/>
              </a:lnSpc>
            </a:pPr>
            <a:r>
              <a:rPr lang="en-US" sz="2399" b="true">
                <a:solidFill>
                  <a:srgbClr val="B6897C"/>
                </a:solidFill>
                <a:latin typeface="Aileron Bold"/>
                <a:ea typeface="Aileron Bold"/>
                <a:cs typeface="Aileron Bold"/>
                <a:sym typeface="Aileron Bold"/>
              </a:rPr>
              <a:t>Knowledge Sharing &amp; Documentation</a:t>
            </a:r>
          </a:p>
        </p:txBody>
      </p:sp>
      <p:sp>
        <p:nvSpPr>
          <p:cNvPr name="TextBox 9" id="9"/>
          <p:cNvSpPr txBox="true"/>
          <p:nvPr/>
        </p:nvSpPr>
        <p:spPr>
          <a:xfrm rot="0">
            <a:off x="9805417" y="7508177"/>
            <a:ext cx="7295783" cy="1153795"/>
          </a:xfrm>
          <a:prstGeom prst="rect">
            <a:avLst/>
          </a:prstGeom>
        </p:spPr>
        <p:txBody>
          <a:bodyPr anchor="t" rtlCol="false" tIns="0" lIns="0" bIns="0" rIns="0">
            <a:spAutoFit/>
          </a:bodyPr>
          <a:lstStyle/>
          <a:p>
            <a:pPr algn="l">
              <a:lnSpc>
                <a:spcPts val="3079"/>
              </a:lnSpc>
            </a:pPr>
            <a:r>
              <a:rPr lang="en-US" sz="2199">
                <a:solidFill>
                  <a:srgbClr val="000000"/>
                </a:solidFill>
                <a:latin typeface="Aileron"/>
                <a:ea typeface="Aileron"/>
                <a:cs typeface="Aileron"/>
                <a:sym typeface="Aileron"/>
              </a:rPr>
              <a:t>Maintaining up-to-date documentation and ensuring all team members are trained properly. This will help reduce the number of errors and improve response efficiency.</a:t>
            </a:r>
          </a:p>
        </p:txBody>
      </p:sp>
      <p:grpSp>
        <p:nvGrpSpPr>
          <p:cNvPr name="Group 10" id="10"/>
          <p:cNvGrpSpPr/>
          <p:nvPr/>
        </p:nvGrpSpPr>
        <p:grpSpPr>
          <a:xfrm rot="0">
            <a:off x="1454127" y="2934417"/>
            <a:ext cx="6192108" cy="6323883"/>
            <a:chOff x="0" y="0"/>
            <a:chExt cx="8256144" cy="8431844"/>
          </a:xfrm>
        </p:grpSpPr>
        <p:sp>
          <p:nvSpPr>
            <p:cNvPr name="Freeform 11" id="11"/>
            <p:cNvSpPr/>
            <p:nvPr/>
          </p:nvSpPr>
          <p:spPr>
            <a:xfrm flipH="false" flipV="false" rot="0">
              <a:off x="0" y="0"/>
              <a:ext cx="8256144" cy="8051691"/>
            </a:xfrm>
            <a:custGeom>
              <a:avLst/>
              <a:gdLst/>
              <a:ahLst/>
              <a:cxnLst/>
              <a:rect r="r" b="b" t="t" l="l"/>
              <a:pathLst>
                <a:path h="8051691" w="8256144">
                  <a:moveTo>
                    <a:pt x="0" y="0"/>
                  </a:moveTo>
                  <a:lnTo>
                    <a:pt x="8256144" y="0"/>
                  </a:lnTo>
                  <a:lnTo>
                    <a:pt x="8256144" y="8051691"/>
                  </a:lnTo>
                  <a:lnTo>
                    <a:pt x="0" y="8051691"/>
                  </a:lnTo>
                  <a:lnTo>
                    <a:pt x="0" y="0"/>
                  </a:lnTo>
                  <a:close/>
                </a:path>
              </a:pathLst>
            </a:custGeom>
            <a:blipFill>
              <a:blip r:embed="rId2"/>
              <a:stretch>
                <a:fillRect l="-11744" t="-1745" r="-5446" b="-5236"/>
              </a:stretch>
            </a:blipFill>
          </p:spPr>
        </p:sp>
        <p:sp>
          <p:nvSpPr>
            <p:cNvPr name="TextBox 12" id="12"/>
            <p:cNvSpPr txBox="true"/>
            <p:nvPr/>
          </p:nvSpPr>
          <p:spPr>
            <a:xfrm rot="0">
              <a:off x="1765703" y="8013591"/>
              <a:ext cx="4724739" cy="418253"/>
            </a:xfrm>
            <a:prstGeom prst="rect">
              <a:avLst/>
            </a:prstGeom>
          </p:spPr>
          <p:txBody>
            <a:bodyPr anchor="t" rtlCol="false" tIns="0" lIns="0" bIns="0" rIns="0">
              <a:spAutoFit/>
            </a:bodyPr>
            <a:lstStyle/>
            <a:p>
              <a:pPr algn="l">
                <a:lnSpc>
                  <a:spcPts val="2660"/>
                </a:lnSpc>
              </a:pPr>
              <a:r>
                <a:rPr lang="en-US" sz="1900">
                  <a:solidFill>
                    <a:srgbClr val="000000"/>
                  </a:solidFill>
                  <a:latin typeface="Aileron"/>
                  <a:ea typeface="Aileron"/>
                  <a:cs typeface="Aileron"/>
                  <a:sym typeface="Aileron"/>
                </a:rPr>
                <a:t>Typical duties of on-call member</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04600" y="31388"/>
            <a:ext cx="7476464" cy="10224225"/>
          </a:xfrm>
          <a:custGeom>
            <a:avLst/>
            <a:gdLst/>
            <a:ahLst/>
            <a:cxnLst/>
            <a:rect r="r" b="b" t="t" l="l"/>
            <a:pathLst>
              <a:path h="10224225" w="7476464">
                <a:moveTo>
                  <a:pt x="0" y="0"/>
                </a:moveTo>
                <a:lnTo>
                  <a:pt x="7476465" y="0"/>
                </a:lnTo>
                <a:lnTo>
                  <a:pt x="7476465" y="10224224"/>
                </a:lnTo>
                <a:lnTo>
                  <a:pt x="0" y="10224224"/>
                </a:lnTo>
                <a:lnTo>
                  <a:pt x="0" y="0"/>
                </a:lnTo>
                <a:close/>
              </a:path>
            </a:pathLst>
          </a:custGeom>
          <a:blipFill>
            <a:blip r:embed="rId2"/>
            <a:stretch>
              <a:fillRect l="0" t="0" r="0" b="0"/>
            </a:stretch>
          </a:blipFill>
        </p:spPr>
      </p:sp>
      <p:sp>
        <p:nvSpPr>
          <p:cNvPr name="TextBox 3" id="3"/>
          <p:cNvSpPr txBox="true"/>
          <p:nvPr/>
        </p:nvSpPr>
        <p:spPr>
          <a:xfrm rot="0">
            <a:off x="399736" y="66040"/>
            <a:ext cx="9627486" cy="962660"/>
          </a:xfrm>
          <a:prstGeom prst="rect">
            <a:avLst/>
          </a:prstGeom>
        </p:spPr>
        <p:txBody>
          <a:bodyPr anchor="t" rtlCol="false" tIns="0" lIns="0" bIns="0" rIns="0">
            <a:spAutoFit/>
          </a:bodyPr>
          <a:lstStyle/>
          <a:p>
            <a:pPr algn="l">
              <a:lnSpc>
                <a:spcPts val="7839"/>
              </a:lnSpc>
            </a:pPr>
            <a:r>
              <a:rPr lang="en-US" sz="5599" b="true">
                <a:solidFill>
                  <a:srgbClr val="B6897C"/>
                </a:solidFill>
                <a:latin typeface="Aileron Bold"/>
                <a:ea typeface="Aileron Bold"/>
                <a:cs typeface="Aileron Bold"/>
                <a:sym typeface="Aileron Bold"/>
              </a:rPr>
              <a:t>Design</a:t>
            </a:r>
            <a:r>
              <a:rPr lang="en-US" sz="5599" b="true">
                <a:solidFill>
                  <a:srgbClr val="000000"/>
                </a:solidFill>
                <a:latin typeface="Aileron Bold"/>
                <a:ea typeface="Aileron Bold"/>
                <a:cs typeface="Aileron Bold"/>
                <a:sym typeface="Aileron Bold"/>
              </a:rPr>
              <a:t> an Escalation Plan</a:t>
            </a:r>
          </a:p>
        </p:txBody>
      </p:sp>
      <p:sp>
        <p:nvSpPr>
          <p:cNvPr name="TextBox 4" id="4"/>
          <p:cNvSpPr txBox="true"/>
          <p:nvPr/>
        </p:nvSpPr>
        <p:spPr>
          <a:xfrm rot="0">
            <a:off x="399736" y="1727801"/>
            <a:ext cx="8864321" cy="7530499"/>
          </a:xfrm>
          <a:prstGeom prst="rect">
            <a:avLst/>
          </a:prstGeom>
        </p:spPr>
        <p:txBody>
          <a:bodyPr anchor="t" rtlCol="false" tIns="0" lIns="0" bIns="0" rIns="0">
            <a:spAutoFit/>
          </a:bodyPr>
          <a:lstStyle/>
          <a:p>
            <a:pPr algn="l">
              <a:lnSpc>
                <a:spcPts val="3358"/>
              </a:lnSpc>
            </a:pPr>
            <a:r>
              <a:rPr lang="en-US" sz="2398" u="sng" b="true">
                <a:solidFill>
                  <a:srgbClr val="000000"/>
                </a:solidFill>
                <a:latin typeface="Aileron Bold"/>
                <a:ea typeface="Aileron Bold"/>
                <a:cs typeface="Aileron Bold"/>
                <a:sym typeface="Aileron Bold"/>
              </a:rPr>
              <a:t>Ticket Creation and Classification:</a:t>
            </a:r>
            <a:r>
              <a:rPr lang="en-US" sz="2398">
                <a:solidFill>
                  <a:srgbClr val="000000"/>
                </a:solidFill>
                <a:latin typeface="Aileron"/>
                <a:ea typeface="Aileron"/>
                <a:cs typeface="Aileron"/>
                <a:sym typeface="Aileron"/>
              </a:rPr>
              <a:t> For every issue, a ticket must be created containing comprehensive documentation, action items, and feature requests. Proper classification and assignment of tickets are crucial to reduce alert fatigue and ensure efficient resolution.</a:t>
            </a:r>
          </a:p>
          <a:p>
            <a:pPr algn="l">
              <a:lnSpc>
                <a:spcPts val="3358"/>
              </a:lnSpc>
            </a:pPr>
          </a:p>
          <a:p>
            <a:pPr algn="l">
              <a:lnSpc>
                <a:spcPts val="3358"/>
              </a:lnSpc>
            </a:pPr>
            <a:r>
              <a:rPr lang="en-US" sz="2398" u="sng" b="true">
                <a:solidFill>
                  <a:srgbClr val="000000"/>
                </a:solidFill>
                <a:latin typeface="Aileron Bold"/>
                <a:ea typeface="Aileron Bold"/>
                <a:cs typeface="Aileron Bold"/>
                <a:sym typeface="Aileron Bold"/>
              </a:rPr>
              <a:t>Importance of an Escalation Plan: </a:t>
            </a:r>
            <a:r>
              <a:rPr lang="en-US" sz="2398">
                <a:solidFill>
                  <a:srgbClr val="000000"/>
                </a:solidFill>
                <a:latin typeface="Aileron"/>
                <a:ea typeface="Aileron"/>
                <a:cs typeface="Aileron"/>
                <a:sym typeface="Aileron"/>
              </a:rPr>
              <a:t>An escalation plan streamlines incident management by routing tickets to the appropriate team or individual based on severity. It reduces downtime by ensuring prompt attention to critical issues, minimizes alert fatigue through balanced workload distribution, and enhances accountability with clear ownership and thorough documentation.</a:t>
            </a:r>
          </a:p>
          <a:p>
            <a:pPr algn="l">
              <a:lnSpc>
                <a:spcPts val="3358"/>
              </a:lnSpc>
            </a:pPr>
          </a:p>
          <a:p>
            <a:pPr algn="l">
              <a:lnSpc>
                <a:spcPts val="3358"/>
              </a:lnSpc>
            </a:pPr>
            <a:r>
              <a:rPr lang="en-US" sz="2398" u="sng" b="true">
                <a:solidFill>
                  <a:srgbClr val="000000"/>
                </a:solidFill>
                <a:latin typeface="Aileron Bold"/>
                <a:ea typeface="Aileron Bold"/>
                <a:cs typeface="Aileron Bold"/>
                <a:sym typeface="Aileron Bold"/>
              </a:rPr>
              <a:t>Best Practices:</a:t>
            </a:r>
            <a:r>
              <a:rPr lang="en-US" sz="2398">
                <a:solidFill>
                  <a:srgbClr val="000000"/>
                </a:solidFill>
                <a:latin typeface="Aileron"/>
                <a:ea typeface="Aileron"/>
                <a:cs typeface="Aileron"/>
                <a:sym typeface="Aileron"/>
              </a:rPr>
              <a:t> Implement automation for ticket classification and routing. Continuously review and refine the escalation process to maintain effectiveness and efficiency.</a:t>
            </a:r>
          </a:p>
          <a:p>
            <a:pPr algn="l">
              <a:lnSpc>
                <a:spcPts val="3358"/>
              </a:lnSpc>
            </a:pPr>
          </a:p>
        </p:txBody>
      </p:sp>
      <p:sp>
        <p:nvSpPr>
          <p:cNvPr name="AutoShape 5" id="5"/>
          <p:cNvSpPr/>
          <p:nvPr/>
        </p:nvSpPr>
        <p:spPr>
          <a:xfrm>
            <a:off x="399736" y="1211669"/>
            <a:ext cx="6766333" cy="0"/>
          </a:xfrm>
          <a:prstGeom prst="line">
            <a:avLst/>
          </a:prstGeom>
          <a:ln cap="rnd" w="9525">
            <a:solidFill>
              <a:srgbClr val="B6897C"/>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81330" y="2694013"/>
            <a:ext cx="17124480" cy="5415433"/>
            <a:chOff x="0" y="0"/>
            <a:chExt cx="22832640" cy="7220578"/>
          </a:xfrm>
        </p:grpSpPr>
        <p:grpSp>
          <p:nvGrpSpPr>
            <p:cNvPr name="Group 3" id="3"/>
            <p:cNvGrpSpPr/>
            <p:nvPr/>
          </p:nvGrpSpPr>
          <p:grpSpPr>
            <a:xfrm rot="0">
              <a:off x="8241683" y="0"/>
              <a:ext cx="7023832" cy="7220578"/>
              <a:chOff x="0" y="0"/>
              <a:chExt cx="1387424" cy="1426287"/>
            </a:xfrm>
          </p:grpSpPr>
          <p:sp>
            <p:nvSpPr>
              <p:cNvPr name="Freeform 4" id="4"/>
              <p:cNvSpPr/>
              <p:nvPr/>
            </p:nvSpPr>
            <p:spPr>
              <a:xfrm flipH="false" flipV="false" rot="0">
                <a:off x="0" y="0"/>
                <a:ext cx="1387424" cy="1426287"/>
              </a:xfrm>
              <a:custGeom>
                <a:avLst/>
                <a:gdLst/>
                <a:ahLst/>
                <a:cxnLst/>
                <a:rect r="r" b="b" t="t" l="l"/>
                <a:pathLst>
                  <a:path h="1426287" w="1387424">
                    <a:moveTo>
                      <a:pt x="74952" y="0"/>
                    </a:moveTo>
                    <a:lnTo>
                      <a:pt x="1312472" y="0"/>
                    </a:lnTo>
                    <a:cubicBezTo>
                      <a:pt x="1353866" y="0"/>
                      <a:pt x="1387424" y="33557"/>
                      <a:pt x="1387424" y="74952"/>
                    </a:cubicBezTo>
                    <a:lnTo>
                      <a:pt x="1387424" y="1351335"/>
                    </a:lnTo>
                    <a:cubicBezTo>
                      <a:pt x="1387424" y="1392730"/>
                      <a:pt x="1353866" y="1426287"/>
                      <a:pt x="1312472" y="1426287"/>
                    </a:cubicBezTo>
                    <a:lnTo>
                      <a:pt x="74952" y="1426287"/>
                    </a:lnTo>
                    <a:cubicBezTo>
                      <a:pt x="33557" y="1426287"/>
                      <a:pt x="0" y="1392730"/>
                      <a:pt x="0" y="1351335"/>
                    </a:cubicBezTo>
                    <a:lnTo>
                      <a:pt x="0" y="74952"/>
                    </a:lnTo>
                    <a:cubicBezTo>
                      <a:pt x="0" y="33557"/>
                      <a:pt x="33557" y="0"/>
                      <a:pt x="74952" y="0"/>
                    </a:cubicBezTo>
                    <a:close/>
                  </a:path>
                </a:pathLst>
              </a:custGeom>
              <a:solidFill>
                <a:srgbClr val="DBAC9E"/>
              </a:solidFill>
            </p:spPr>
          </p:sp>
          <p:sp>
            <p:nvSpPr>
              <p:cNvPr name="TextBox 5" id="5"/>
              <p:cNvSpPr txBox="true"/>
              <p:nvPr/>
            </p:nvSpPr>
            <p:spPr>
              <a:xfrm>
                <a:off x="0" y="-57150"/>
                <a:ext cx="1387424" cy="1483437"/>
              </a:xfrm>
              <a:prstGeom prst="rect">
                <a:avLst/>
              </a:prstGeom>
            </p:spPr>
            <p:txBody>
              <a:bodyPr anchor="ctr" rtlCol="false" tIns="50800" lIns="50800" bIns="50800" rIns="50800"/>
              <a:lstStyle/>
              <a:p>
                <a:pPr algn="ctr">
                  <a:lnSpc>
                    <a:spcPts val="3640"/>
                  </a:lnSpc>
                </a:pPr>
              </a:p>
            </p:txBody>
          </p:sp>
        </p:grpSp>
        <p:sp>
          <p:nvSpPr>
            <p:cNvPr name="TextBox 6" id="6"/>
            <p:cNvSpPr txBox="true"/>
            <p:nvPr/>
          </p:nvSpPr>
          <p:spPr>
            <a:xfrm rot="0">
              <a:off x="8640087" y="36061"/>
              <a:ext cx="6227025" cy="578697"/>
            </a:xfrm>
            <a:prstGeom prst="rect">
              <a:avLst/>
            </a:prstGeom>
          </p:spPr>
          <p:txBody>
            <a:bodyPr anchor="t" rtlCol="false" tIns="0" lIns="0" bIns="0" rIns="0">
              <a:spAutoFit/>
            </a:bodyPr>
            <a:lstStyle/>
            <a:p>
              <a:pPr algn="ctr">
                <a:lnSpc>
                  <a:spcPts val="3640"/>
                </a:lnSpc>
              </a:pPr>
              <a:r>
                <a:rPr lang="en-US" b="true" sz="2600">
                  <a:solidFill>
                    <a:srgbClr val="000000"/>
                  </a:solidFill>
                  <a:latin typeface="Aileron Bold"/>
                  <a:ea typeface="Aileron Bold"/>
                  <a:cs typeface="Aileron Bold"/>
                  <a:sym typeface="Aileron Bold"/>
                </a:rPr>
                <a:t>Personalizing Alerts</a:t>
              </a:r>
            </a:p>
          </p:txBody>
        </p:sp>
        <p:sp>
          <p:nvSpPr>
            <p:cNvPr name="TextBox 7" id="7"/>
            <p:cNvSpPr txBox="true"/>
            <p:nvPr/>
          </p:nvSpPr>
          <p:spPr>
            <a:xfrm rot="0">
              <a:off x="8640087" y="789534"/>
              <a:ext cx="6227025" cy="4129193"/>
            </a:xfrm>
            <a:prstGeom prst="rect">
              <a:avLst/>
            </a:prstGeom>
          </p:spPr>
          <p:txBody>
            <a:bodyPr anchor="t" rtlCol="false" tIns="0" lIns="0" bIns="0" rIns="0">
              <a:spAutoFit/>
            </a:bodyPr>
            <a:lstStyle/>
            <a:p>
              <a:pPr algn="ctr">
                <a:lnSpc>
                  <a:spcPts val="3079"/>
                </a:lnSpc>
              </a:pPr>
              <a:r>
                <a:rPr lang="en-US" sz="2199">
                  <a:solidFill>
                    <a:srgbClr val="000000"/>
                  </a:solidFill>
                  <a:latin typeface="Aileron"/>
                  <a:ea typeface="Aileron"/>
                  <a:cs typeface="Aileron"/>
                  <a:sym typeface="Aileron"/>
                </a:rPr>
                <a:t>Personalize alerts to mirror current urgency and incident types. Categorize either by urgency, impact, or</a:t>
              </a:r>
              <a:r>
                <a:rPr lang="en-US" sz="2199">
                  <a:solidFill>
                    <a:srgbClr val="000000"/>
                  </a:solidFill>
                  <a:latin typeface="Aileron"/>
                  <a:ea typeface="Aileron"/>
                  <a:cs typeface="Aileron"/>
                  <a:sym typeface="Aileron"/>
                </a:rPr>
                <a:t> area affected.</a:t>
              </a:r>
            </a:p>
            <a:p>
              <a:pPr algn="l">
                <a:lnSpc>
                  <a:spcPts val="3079"/>
                </a:lnSpc>
              </a:pPr>
            </a:p>
            <a:p>
              <a:pPr algn="ctr">
                <a:lnSpc>
                  <a:spcPts val="3079"/>
                </a:lnSpc>
              </a:pPr>
              <a:r>
                <a:rPr lang="en-US" sz="2200">
                  <a:solidFill>
                    <a:srgbClr val="000000"/>
                  </a:solidFill>
                  <a:latin typeface="Aileron"/>
                  <a:ea typeface="Aileron"/>
                  <a:cs typeface="Aileron"/>
                  <a:sym typeface="Aileron"/>
                </a:rPr>
                <a:t>This will help ensure low-priority alerts are delayed until after business hours.</a:t>
              </a:r>
            </a:p>
          </p:txBody>
        </p:sp>
        <p:sp>
          <p:nvSpPr>
            <p:cNvPr name="AutoShape 8" id="8"/>
            <p:cNvSpPr/>
            <p:nvPr/>
          </p:nvSpPr>
          <p:spPr>
            <a:xfrm>
              <a:off x="8640087" y="672331"/>
              <a:ext cx="6227025" cy="0"/>
            </a:xfrm>
            <a:prstGeom prst="line">
              <a:avLst/>
            </a:prstGeom>
            <a:ln cap="rnd" w="12700">
              <a:solidFill>
                <a:srgbClr val="B6897C"/>
              </a:solidFill>
              <a:prstDash val="solid"/>
              <a:headEnd type="none" len="sm" w="sm"/>
              <a:tailEnd type="none" len="sm" w="sm"/>
            </a:ln>
          </p:spPr>
        </p:sp>
        <p:grpSp>
          <p:nvGrpSpPr>
            <p:cNvPr name="Group 9" id="9"/>
            <p:cNvGrpSpPr/>
            <p:nvPr/>
          </p:nvGrpSpPr>
          <p:grpSpPr>
            <a:xfrm rot="0">
              <a:off x="0" y="0"/>
              <a:ext cx="7023832" cy="7220578"/>
              <a:chOff x="0" y="0"/>
              <a:chExt cx="1387424" cy="1426287"/>
            </a:xfrm>
          </p:grpSpPr>
          <p:sp>
            <p:nvSpPr>
              <p:cNvPr name="Freeform 10" id="10"/>
              <p:cNvSpPr/>
              <p:nvPr/>
            </p:nvSpPr>
            <p:spPr>
              <a:xfrm flipH="false" flipV="false" rot="0">
                <a:off x="0" y="0"/>
                <a:ext cx="1387424" cy="1426287"/>
              </a:xfrm>
              <a:custGeom>
                <a:avLst/>
                <a:gdLst/>
                <a:ahLst/>
                <a:cxnLst/>
                <a:rect r="r" b="b" t="t" l="l"/>
                <a:pathLst>
                  <a:path h="1426287" w="1387424">
                    <a:moveTo>
                      <a:pt x="74952" y="0"/>
                    </a:moveTo>
                    <a:lnTo>
                      <a:pt x="1312472" y="0"/>
                    </a:lnTo>
                    <a:cubicBezTo>
                      <a:pt x="1353866" y="0"/>
                      <a:pt x="1387424" y="33557"/>
                      <a:pt x="1387424" y="74952"/>
                    </a:cubicBezTo>
                    <a:lnTo>
                      <a:pt x="1387424" y="1351335"/>
                    </a:lnTo>
                    <a:cubicBezTo>
                      <a:pt x="1387424" y="1392730"/>
                      <a:pt x="1353866" y="1426287"/>
                      <a:pt x="1312472" y="1426287"/>
                    </a:cubicBezTo>
                    <a:lnTo>
                      <a:pt x="74952" y="1426287"/>
                    </a:lnTo>
                    <a:cubicBezTo>
                      <a:pt x="33557" y="1426287"/>
                      <a:pt x="0" y="1392730"/>
                      <a:pt x="0" y="1351335"/>
                    </a:cubicBezTo>
                    <a:lnTo>
                      <a:pt x="0" y="74952"/>
                    </a:lnTo>
                    <a:cubicBezTo>
                      <a:pt x="0" y="33557"/>
                      <a:pt x="33557" y="0"/>
                      <a:pt x="74952" y="0"/>
                    </a:cubicBezTo>
                    <a:close/>
                  </a:path>
                </a:pathLst>
              </a:custGeom>
              <a:solidFill>
                <a:srgbClr val="DBAC9E"/>
              </a:solidFill>
            </p:spPr>
          </p:sp>
          <p:sp>
            <p:nvSpPr>
              <p:cNvPr name="TextBox 11" id="11"/>
              <p:cNvSpPr txBox="true"/>
              <p:nvPr/>
            </p:nvSpPr>
            <p:spPr>
              <a:xfrm>
                <a:off x="0" y="-57150"/>
                <a:ext cx="1387424" cy="1483437"/>
              </a:xfrm>
              <a:prstGeom prst="rect">
                <a:avLst/>
              </a:prstGeom>
            </p:spPr>
            <p:txBody>
              <a:bodyPr anchor="ctr" rtlCol="false" tIns="50800" lIns="50800" bIns="50800" rIns="50800"/>
              <a:lstStyle/>
              <a:p>
                <a:pPr algn="ctr">
                  <a:lnSpc>
                    <a:spcPts val="3640"/>
                  </a:lnSpc>
                </a:pPr>
              </a:p>
            </p:txBody>
          </p:sp>
        </p:grpSp>
        <p:sp>
          <p:nvSpPr>
            <p:cNvPr name="TextBox 12" id="12"/>
            <p:cNvSpPr txBox="true"/>
            <p:nvPr/>
          </p:nvSpPr>
          <p:spPr>
            <a:xfrm rot="0">
              <a:off x="152471" y="80934"/>
              <a:ext cx="6718890" cy="578697"/>
            </a:xfrm>
            <a:prstGeom prst="rect">
              <a:avLst/>
            </a:prstGeom>
          </p:spPr>
          <p:txBody>
            <a:bodyPr anchor="t" rtlCol="false" tIns="0" lIns="0" bIns="0" rIns="0">
              <a:spAutoFit/>
            </a:bodyPr>
            <a:lstStyle/>
            <a:p>
              <a:pPr algn="ctr">
                <a:lnSpc>
                  <a:spcPts val="3640"/>
                </a:lnSpc>
              </a:pPr>
              <a:r>
                <a:rPr lang="en-US" b="true" sz="2600">
                  <a:solidFill>
                    <a:srgbClr val="000000"/>
                  </a:solidFill>
                  <a:latin typeface="Aileron Bold"/>
                  <a:ea typeface="Aileron Bold"/>
                  <a:cs typeface="Aileron Bold"/>
                  <a:sym typeface="Aileron Bold"/>
                </a:rPr>
                <a:t>Incident Management Solutions</a:t>
              </a:r>
            </a:p>
          </p:txBody>
        </p:sp>
        <p:sp>
          <p:nvSpPr>
            <p:cNvPr name="TextBox 13" id="13"/>
            <p:cNvSpPr txBox="true"/>
            <p:nvPr/>
          </p:nvSpPr>
          <p:spPr>
            <a:xfrm rot="0">
              <a:off x="152471" y="789534"/>
              <a:ext cx="6718890" cy="5170593"/>
            </a:xfrm>
            <a:prstGeom prst="rect">
              <a:avLst/>
            </a:prstGeom>
          </p:spPr>
          <p:txBody>
            <a:bodyPr anchor="t" rtlCol="false" tIns="0" lIns="0" bIns="0" rIns="0">
              <a:spAutoFit/>
            </a:bodyPr>
            <a:lstStyle/>
            <a:p>
              <a:pPr algn="ctr">
                <a:lnSpc>
                  <a:spcPts val="3079"/>
                </a:lnSpc>
              </a:pPr>
              <a:r>
                <a:rPr lang="en-US" sz="2199">
                  <a:solidFill>
                    <a:srgbClr val="000000"/>
                  </a:solidFill>
                  <a:latin typeface="Aileron"/>
                  <a:ea typeface="Aileron"/>
                  <a:cs typeface="Aileron"/>
                  <a:sym typeface="Aileron"/>
                </a:rPr>
                <a:t>Implementing tools like Jira Service Management to help automate workflows and detailed incident tracking. </a:t>
              </a:r>
            </a:p>
            <a:p>
              <a:pPr algn="ctr">
                <a:lnSpc>
                  <a:spcPts val="3079"/>
                </a:lnSpc>
              </a:pPr>
            </a:p>
            <a:p>
              <a:pPr algn="ctr">
                <a:lnSpc>
                  <a:spcPts val="3079"/>
                </a:lnSpc>
              </a:pPr>
              <a:r>
                <a:rPr lang="en-US" sz="2200">
                  <a:solidFill>
                    <a:srgbClr val="000000"/>
                  </a:solidFill>
                  <a:latin typeface="Aileron"/>
                  <a:ea typeface="Aileron"/>
                  <a:cs typeface="Aileron"/>
                  <a:sym typeface="Aileron"/>
                </a:rPr>
                <a:t>By using a Service Management tool, incidents can be automatically assigned via workflows or business rules. This helps with quicker and more consistent responses.</a:t>
              </a:r>
            </a:p>
          </p:txBody>
        </p:sp>
        <p:sp>
          <p:nvSpPr>
            <p:cNvPr name="AutoShape 14" id="14"/>
            <p:cNvSpPr/>
            <p:nvPr/>
          </p:nvSpPr>
          <p:spPr>
            <a:xfrm>
              <a:off x="152471" y="678681"/>
              <a:ext cx="6718890" cy="0"/>
            </a:xfrm>
            <a:prstGeom prst="line">
              <a:avLst/>
            </a:prstGeom>
            <a:ln cap="rnd" w="12700">
              <a:solidFill>
                <a:srgbClr val="B6897C"/>
              </a:solidFill>
              <a:prstDash val="solid"/>
              <a:headEnd type="none" len="sm" w="sm"/>
              <a:tailEnd type="none" len="sm" w="sm"/>
            </a:ln>
          </p:spPr>
        </p:sp>
        <p:grpSp>
          <p:nvGrpSpPr>
            <p:cNvPr name="Group 15" id="15"/>
            <p:cNvGrpSpPr/>
            <p:nvPr/>
          </p:nvGrpSpPr>
          <p:grpSpPr>
            <a:xfrm rot="0">
              <a:off x="15808809" y="0"/>
              <a:ext cx="7023832" cy="7220578"/>
              <a:chOff x="0" y="0"/>
              <a:chExt cx="1387424" cy="1426287"/>
            </a:xfrm>
          </p:grpSpPr>
          <p:sp>
            <p:nvSpPr>
              <p:cNvPr name="Freeform 16" id="16"/>
              <p:cNvSpPr/>
              <p:nvPr/>
            </p:nvSpPr>
            <p:spPr>
              <a:xfrm flipH="false" flipV="false" rot="0">
                <a:off x="0" y="0"/>
                <a:ext cx="1387424" cy="1426287"/>
              </a:xfrm>
              <a:custGeom>
                <a:avLst/>
                <a:gdLst/>
                <a:ahLst/>
                <a:cxnLst/>
                <a:rect r="r" b="b" t="t" l="l"/>
                <a:pathLst>
                  <a:path h="1426287" w="1387424">
                    <a:moveTo>
                      <a:pt x="74952" y="0"/>
                    </a:moveTo>
                    <a:lnTo>
                      <a:pt x="1312472" y="0"/>
                    </a:lnTo>
                    <a:cubicBezTo>
                      <a:pt x="1353866" y="0"/>
                      <a:pt x="1387424" y="33557"/>
                      <a:pt x="1387424" y="74952"/>
                    </a:cubicBezTo>
                    <a:lnTo>
                      <a:pt x="1387424" y="1351335"/>
                    </a:lnTo>
                    <a:cubicBezTo>
                      <a:pt x="1387424" y="1392730"/>
                      <a:pt x="1353866" y="1426287"/>
                      <a:pt x="1312472" y="1426287"/>
                    </a:cubicBezTo>
                    <a:lnTo>
                      <a:pt x="74952" y="1426287"/>
                    </a:lnTo>
                    <a:cubicBezTo>
                      <a:pt x="33557" y="1426287"/>
                      <a:pt x="0" y="1392730"/>
                      <a:pt x="0" y="1351335"/>
                    </a:cubicBezTo>
                    <a:lnTo>
                      <a:pt x="0" y="74952"/>
                    </a:lnTo>
                    <a:cubicBezTo>
                      <a:pt x="0" y="33557"/>
                      <a:pt x="33557" y="0"/>
                      <a:pt x="74952" y="0"/>
                    </a:cubicBezTo>
                    <a:close/>
                  </a:path>
                </a:pathLst>
              </a:custGeom>
              <a:solidFill>
                <a:srgbClr val="DBAC9E"/>
              </a:solidFill>
            </p:spPr>
          </p:sp>
          <p:sp>
            <p:nvSpPr>
              <p:cNvPr name="TextBox 17" id="17"/>
              <p:cNvSpPr txBox="true"/>
              <p:nvPr/>
            </p:nvSpPr>
            <p:spPr>
              <a:xfrm>
                <a:off x="0" y="-57150"/>
                <a:ext cx="1387424" cy="1483437"/>
              </a:xfrm>
              <a:prstGeom prst="rect">
                <a:avLst/>
              </a:prstGeom>
            </p:spPr>
            <p:txBody>
              <a:bodyPr anchor="ctr" rtlCol="false" tIns="50800" lIns="50800" bIns="50800" rIns="50800"/>
              <a:lstStyle/>
              <a:p>
                <a:pPr algn="ctr">
                  <a:lnSpc>
                    <a:spcPts val="3640"/>
                  </a:lnSpc>
                </a:pPr>
              </a:p>
            </p:txBody>
          </p:sp>
        </p:grpSp>
        <p:sp>
          <p:nvSpPr>
            <p:cNvPr name="TextBox 18" id="18"/>
            <p:cNvSpPr txBox="true"/>
            <p:nvPr/>
          </p:nvSpPr>
          <p:spPr>
            <a:xfrm rot="0">
              <a:off x="16207212" y="36061"/>
              <a:ext cx="6227025" cy="578697"/>
            </a:xfrm>
            <a:prstGeom prst="rect">
              <a:avLst/>
            </a:prstGeom>
          </p:spPr>
          <p:txBody>
            <a:bodyPr anchor="t" rtlCol="false" tIns="0" lIns="0" bIns="0" rIns="0">
              <a:spAutoFit/>
            </a:bodyPr>
            <a:lstStyle/>
            <a:p>
              <a:pPr algn="ctr">
                <a:lnSpc>
                  <a:spcPts val="3640"/>
                </a:lnSpc>
              </a:pPr>
              <a:r>
                <a:rPr lang="en-US" b="true" sz="2600">
                  <a:solidFill>
                    <a:srgbClr val="000000"/>
                  </a:solidFill>
                  <a:latin typeface="Aileron Bold"/>
                  <a:ea typeface="Aileron Bold"/>
                  <a:cs typeface="Aileron Bold"/>
                  <a:sym typeface="Aileron Bold"/>
                </a:rPr>
                <a:t>De-duplicating Alerts</a:t>
              </a:r>
            </a:p>
          </p:txBody>
        </p:sp>
        <p:sp>
          <p:nvSpPr>
            <p:cNvPr name="TextBox 19" id="19"/>
            <p:cNvSpPr txBox="true"/>
            <p:nvPr/>
          </p:nvSpPr>
          <p:spPr>
            <a:xfrm rot="0">
              <a:off x="16207212" y="789534"/>
              <a:ext cx="6227025" cy="6211993"/>
            </a:xfrm>
            <a:prstGeom prst="rect">
              <a:avLst/>
            </a:prstGeom>
          </p:spPr>
          <p:txBody>
            <a:bodyPr anchor="t" rtlCol="false" tIns="0" lIns="0" bIns="0" rIns="0">
              <a:spAutoFit/>
            </a:bodyPr>
            <a:lstStyle/>
            <a:p>
              <a:pPr algn="ctr">
                <a:lnSpc>
                  <a:spcPts val="3079"/>
                </a:lnSpc>
              </a:pPr>
              <a:r>
                <a:rPr lang="en-US" sz="2199">
                  <a:solidFill>
                    <a:srgbClr val="000000"/>
                  </a:solidFill>
                  <a:latin typeface="Aileron"/>
                  <a:ea typeface="Aileron"/>
                  <a:cs typeface="Aileron"/>
                  <a:sym typeface="Aileron"/>
                </a:rPr>
                <a:t>Reducing alert redundancy boosts response efficiency. De-duplicating consolidates multiple alerts from the same issue into one, preventing message overload.</a:t>
              </a:r>
            </a:p>
            <a:p>
              <a:pPr algn="ctr">
                <a:lnSpc>
                  <a:spcPts val="3079"/>
                </a:lnSpc>
              </a:pPr>
            </a:p>
            <a:p>
              <a:pPr algn="ctr">
                <a:lnSpc>
                  <a:spcPts val="3079"/>
                </a:lnSpc>
              </a:pPr>
              <a:r>
                <a:rPr lang="en-US" sz="2200">
                  <a:solidFill>
                    <a:srgbClr val="000000"/>
                  </a:solidFill>
                  <a:latin typeface="Aileron"/>
                  <a:ea typeface="Aileron"/>
                  <a:cs typeface="Aileron"/>
                  <a:sym typeface="Aileron"/>
                </a:rPr>
                <a:t>If one down server triggers multiple monitoring tools, de-duplicating the alerts would make sure the on-call person would receive one consolidated alert vs multiple redundant alerts.</a:t>
              </a:r>
            </a:p>
          </p:txBody>
        </p:sp>
        <p:sp>
          <p:nvSpPr>
            <p:cNvPr name="AutoShape 20" id="20"/>
            <p:cNvSpPr/>
            <p:nvPr/>
          </p:nvSpPr>
          <p:spPr>
            <a:xfrm>
              <a:off x="16129018" y="665981"/>
              <a:ext cx="6227025" cy="0"/>
            </a:xfrm>
            <a:prstGeom prst="line">
              <a:avLst/>
            </a:prstGeom>
            <a:ln cap="rnd" w="12700">
              <a:solidFill>
                <a:srgbClr val="B6897C"/>
              </a:solidFill>
              <a:prstDash val="solid"/>
              <a:headEnd type="none" len="sm" w="sm"/>
              <a:tailEnd type="none" len="sm" w="sm"/>
            </a:ln>
          </p:spPr>
        </p:sp>
      </p:grpSp>
      <p:sp>
        <p:nvSpPr>
          <p:cNvPr name="TextBox 21" id="21"/>
          <p:cNvSpPr txBox="true"/>
          <p:nvPr/>
        </p:nvSpPr>
        <p:spPr>
          <a:xfrm rot="0">
            <a:off x="1117762" y="660176"/>
            <a:ext cx="16230600" cy="971550"/>
          </a:xfrm>
          <a:prstGeom prst="rect">
            <a:avLst/>
          </a:prstGeom>
        </p:spPr>
        <p:txBody>
          <a:bodyPr anchor="t" rtlCol="false" tIns="0" lIns="0" bIns="0" rIns="0">
            <a:spAutoFit/>
          </a:bodyPr>
          <a:lstStyle/>
          <a:p>
            <a:pPr algn="ctr">
              <a:lnSpc>
                <a:spcPts val="7680"/>
              </a:lnSpc>
            </a:pPr>
            <a:r>
              <a:rPr lang="en-US" b="true" sz="6400">
                <a:solidFill>
                  <a:srgbClr val="000000"/>
                </a:solidFill>
                <a:latin typeface="Aileron Bold"/>
                <a:ea typeface="Aileron Bold"/>
                <a:cs typeface="Aileron Bold"/>
                <a:sym typeface="Aileron Bold"/>
              </a:rPr>
              <a:t>Automation &amp; </a:t>
            </a:r>
            <a:r>
              <a:rPr lang="en-US" b="true" sz="6400">
                <a:solidFill>
                  <a:srgbClr val="DBAC9E"/>
                </a:solidFill>
                <a:latin typeface="Aileron Bold"/>
                <a:ea typeface="Aileron Bold"/>
                <a:cs typeface="Aileron Bold"/>
                <a:sym typeface="Aileron Bold"/>
              </a:rPr>
              <a:t>Alert Management</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144000" y="1028700"/>
            <a:ext cx="8115300" cy="2099513"/>
            <a:chOff x="0" y="0"/>
            <a:chExt cx="10820400" cy="2799350"/>
          </a:xfrm>
        </p:grpSpPr>
        <p:sp>
          <p:nvSpPr>
            <p:cNvPr name="TextBox 3" id="3"/>
            <p:cNvSpPr txBox="true"/>
            <p:nvPr/>
          </p:nvSpPr>
          <p:spPr>
            <a:xfrm rot="0">
              <a:off x="0" y="-57150"/>
              <a:ext cx="10820400" cy="578697"/>
            </a:xfrm>
            <a:prstGeom prst="rect">
              <a:avLst/>
            </a:prstGeom>
          </p:spPr>
          <p:txBody>
            <a:bodyPr anchor="t" rtlCol="false" tIns="0" lIns="0" bIns="0" rIns="0">
              <a:spAutoFit/>
            </a:bodyPr>
            <a:lstStyle/>
            <a:p>
              <a:pPr algn="l">
                <a:lnSpc>
                  <a:spcPts val="3640"/>
                </a:lnSpc>
              </a:pPr>
              <a:r>
                <a:rPr lang="en-US" sz="2600" b="true">
                  <a:solidFill>
                    <a:srgbClr val="000000"/>
                  </a:solidFill>
                  <a:latin typeface="Aileron Bold"/>
                  <a:ea typeface="Aileron Bold"/>
                  <a:cs typeface="Aileron Bold"/>
                  <a:sym typeface="Aileron Bold"/>
                </a:rPr>
                <a:t>Blameless Culture</a:t>
              </a:r>
            </a:p>
          </p:txBody>
        </p:sp>
        <p:sp>
          <p:nvSpPr>
            <p:cNvPr name="TextBox 4" id="4"/>
            <p:cNvSpPr txBox="true"/>
            <p:nvPr/>
          </p:nvSpPr>
          <p:spPr>
            <a:xfrm rot="0">
              <a:off x="0" y="1273657"/>
              <a:ext cx="10820400" cy="1525693"/>
            </a:xfrm>
            <a:prstGeom prst="rect">
              <a:avLst/>
            </a:prstGeom>
          </p:spPr>
          <p:txBody>
            <a:bodyPr anchor="t" rtlCol="false" tIns="0" lIns="0" bIns="0" rIns="0">
              <a:spAutoFit/>
            </a:bodyPr>
            <a:lstStyle/>
            <a:p>
              <a:pPr algn="l">
                <a:lnSpc>
                  <a:spcPts val="3079"/>
                </a:lnSpc>
              </a:pPr>
              <a:r>
                <a:rPr lang="en-US" sz="2200">
                  <a:solidFill>
                    <a:srgbClr val="000000"/>
                  </a:solidFill>
                  <a:latin typeface="Aileron"/>
                  <a:ea typeface="Aileron"/>
                  <a:cs typeface="Aileron"/>
                  <a:sym typeface="Aileron"/>
                </a:rPr>
                <a:t>Promote a positive and learning-focused environment. Focus on conducting postmortem. This will help prioritize learning and improvements rather than assigning blame.</a:t>
              </a:r>
            </a:p>
          </p:txBody>
        </p:sp>
        <p:sp>
          <p:nvSpPr>
            <p:cNvPr name="AutoShape 5" id="5"/>
            <p:cNvSpPr/>
            <p:nvPr/>
          </p:nvSpPr>
          <p:spPr>
            <a:xfrm>
              <a:off x="0" y="916652"/>
              <a:ext cx="10820400" cy="0"/>
            </a:xfrm>
            <a:prstGeom prst="line">
              <a:avLst/>
            </a:prstGeom>
            <a:ln cap="rnd" w="12700">
              <a:solidFill>
                <a:srgbClr val="B6897C"/>
              </a:solidFill>
              <a:prstDash val="solid"/>
              <a:headEnd type="none" len="sm" w="sm"/>
              <a:tailEnd type="none" len="sm" w="sm"/>
            </a:ln>
          </p:spPr>
        </p:sp>
      </p:grpSp>
      <p:grpSp>
        <p:nvGrpSpPr>
          <p:cNvPr name="Group 6" id="6"/>
          <p:cNvGrpSpPr/>
          <p:nvPr/>
        </p:nvGrpSpPr>
        <p:grpSpPr>
          <a:xfrm rot="0">
            <a:off x="9144000" y="3697376"/>
            <a:ext cx="8115300" cy="2099513"/>
            <a:chOff x="0" y="0"/>
            <a:chExt cx="10820400" cy="2799350"/>
          </a:xfrm>
        </p:grpSpPr>
        <p:sp>
          <p:nvSpPr>
            <p:cNvPr name="TextBox 7" id="7"/>
            <p:cNvSpPr txBox="true"/>
            <p:nvPr/>
          </p:nvSpPr>
          <p:spPr>
            <a:xfrm rot="0">
              <a:off x="0" y="-57150"/>
              <a:ext cx="10820400" cy="578697"/>
            </a:xfrm>
            <a:prstGeom prst="rect">
              <a:avLst/>
            </a:prstGeom>
          </p:spPr>
          <p:txBody>
            <a:bodyPr anchor="t" rtlCol="false" tIns="0" lIns="0" bIns="0" rIns="0">
              <a:spAutoFit/>
            </a:bodyPr>
            <a:lstStyle/>
            <a:p>
              <a:pPr algn="l">
                <a:lnSpc>
                  <a:spcPts val="3640"/>
                </a:lnSpc>
              </a:pPr>
              <a:r>
                <a:rPr lang="en-US" sz="2600" b="true">
                  <a:solidFill>
                    <a:srgbClr val="000000"/>
                  </a:solidFill>
                  <a:latin typeface="Aileron Bold"/>
                  <a:ea typeface="Aileron Bold"/>
                  <a:cs typeface="Aileron Bold"/>
                  <a:sym typeface="Aileron Bold"/>
                </a:rPr>
                <a:t>Regular Check-Ins</a:t>
              </a:r>
            </a:p>
          </p:txBody>
        </p:sp>
        <p:sp>
          <p:nvSpPr>
            <p:cNvPr name="TextBox 8" id="8"/>
            <p:cNvSpPr txBox="true"/>
            <p:nvPr/>
          </p:nvSpPr>
          <p:spPr>
            <a:xfrm rot="0">
              <a:off x="0" y="1273657"/>
              <a:ext cx="10820400" cy="1525693"/>
            </a:xfrm>
            <a:prstGeom prst="rect">
              <a:avLst/>
            </a:prstGeom>
          </p:spPr>
          <p:txBody>
            <a:bodyPr anchor="t" rtlCol="false" tIns="0" lIns="0" bIns="0" rIns="0">
              <a:spAutoFit/>
            </a:bodyPr>
            <a:lstStyle/>
            <a:p>
              <a:pPr algn="l">
                <a:lnSpc>
                  <a:spcPts val="3079"/>
                </a:lnSpc>
              </a:pPr>
              <a:r>
                <a:rPr lang="en-US" sz="2200">
                  <a:solidFill>
                    <a:srgbClr val="000000"/>
                  </a:solidFill>
                  <a:latin typeface="Aileron"/>
                  <a:ea typeface="Aileron"/>
                  <a:cs typeface="Aileron"/>
                  <a:sym typeface="Aileron"/>
                </a:rPr>
                <a:t>Gather feedback often from on-call team members to identify any area for improvement and adjust processes as needed. This ensures the on-call system is effective for the team's needs. </a:t>
              </a:r>
            </a:p>
          </p:txBody>
        </p:sp>
        <p:sp>
          <p:nvSpPr>
            <p:cNvPr name="AutoShape 9" id="9"/>
            <p:cNvSpPr/>
            <p:nvPr/>
          </p:nvSpPr>
          <p:spPr>
            <a:xfrm>
              <a:off x="0" y="916652"/>
              <a:ext cx="10820400" cy="0"/>
            </a:xfrm>
            <a:prstGeom prst="line">
              <a:avLst/>
            </a:prstGeom>
            <a:ln cap="rnd" w="12700">
              <a:solidFill>
                <a:srgbClr val="B6897C"/>
              </a:solidFill>
              <a:prstDash val="solid"/>
              <a:headEnd type="none" len="sm" w="sm"/>
              <a:tailEnd type="none" len="sm" w="sm"/>
            </a:ln>
          </p:spPr>
        </p:sp>
      </p:grpSp>
      <p:grpSp>
        <p:nvGrpSpPr>
          <p:cNvPr name="Group 10" id="10"/>
          <p:cNvGrpSpPr/>
          <p:nvPr/>
        </p:nvGrpSpPr>
        <p:grpSpPr>
          <a:xfrm rot="0">
            <a:off x="9144000" y="6756576"/>
            <a:ext cx="8115300" cy="2099513"/>
            <a:chOff x="0" y="0"/>
            <a:chExt cx="10820400" cy="2799350"/>
          </a:xfrm>
        </p:grpSpPr>
        <p:sp>
          <p:nvSpPr>
            <p:cNvPr name="TextBox 11" id="11"/>
            <p:cNvSpPr txBox="true"/>
            <p:nvPr/>
          </p:nvSpPr>
          <p:spPr>
            <a:xfrm rot="0">
              <a:off x="0" y="-57150"/>
              <a:ext cx="10820400" cy="578697"/>
            </a:xfrm>
            <a:prstGeom prst="rect">
              <a:avLst/>
            </a:prstGeom>
          </p:spPr>
          <p:txBody>
            <a:bodyPr anchor="t" rtlCol="false" tIns="0" lIns="0" bIns="0" rIns="0">
              <a:spAutoFit/>
            </a:bodyPr>
            <a:lstStyle/>
            <a:p>
              <a:pPr algn="l">
                <a:lnSpc>
                  <a:spcPts val="3640"/>
                </a:lnSpc>
              </a:pPr>
              <a:r>
                <a:rPr lang="en-US" sz="2600" b="true">
                  <a:solidFill>
                    <a:srgbClr val="000000"/>
                  </a:solidFill>
                  <a:latin typeface="Aileron Bold"/>
                  <a:ea typeface="Aileron Bold"/>
                  <a:cs typeface="Aileron Bold"/>
                  <a:sym typeface="Aileron Bold"/>
                </a:rPr>
                <a:t>Empowering Teams</a:t>
              </a:r>
            </a:p>
          </p:txBody>
        </p:sp>
        <p:sp>
          <p:nvSpPr>
            <p:cNvPr name="TextBox 12" id="12"/>
            <p:cNvSpPr txBox="true"/>
            <p:nvPr/>
          </p:nvSpPr>
          <p:spPr>
            <a:xfrm rot="0">
              <a:off x="0" y="1273657"/>
              <a:ext cx="10820400" cy="1525693"/>
            </a:xfrm>
            <a:prstGeom prst="rect">
              <a:avLst/>
            </a:prstGeom>
          </p:spPr>
          <p:txBody>
            <a:bodyPr anchor="t" rtlCol="false" tIns="0" lIns="0" bIns="0" rIns="0">
              <a:spAutoFit/>
            </a:bodyPr>
            <a:lstStyle/>
            <a:p>
              <a:pPr algn="l">
                <a:lnSpc>
                  <a:spcPts val="3079"/>
                </a:lnSpc>
              </a:pPr>
              <a:r>
                <a:rPr lang="en-US" sz="2200">
                  <a:solidFill>
                    <a:srgbClr val="000000"/>
                  </a:solidFill>
                  <a:latin typeface="Aileron"/>
                  <a:ea typeface="Aileron"/>
                  <a:cs typeface="Aileron"/>
                  <a:sym typeface="Aileron"/>
                </a:rPr>
                <a:t>Involve on-call team members in the overall decision-making and process changes or improvements. This helps promote better solutions that, in return, increase job satisfaction.  </a:t>
              </a:r>
            </a:p>
          </p:txBody>
        </p:sp>
        <p:sp>
          <p:nvSpPr>
            <p:cNvPr name="AutoShape 13" id="13"/>
            <p:cNvSpPr/>
            <p:nvPr/>
          </p:nvSpPr>
          <p:spPr>
            <a:xfrm>
              <a:off x="0" y="916652"/>
              <a:ext cx="10820400" cy="0"/>
            </a:xfrm>
            <a:prstGeom prst="line">
              <a:avLst/>
            </a:prstGeom>
            <a:ln cap="rnd" w="12700">
              <a:solidFill>
                <a:srgbClr val="B6897C"/>
              </a:solidFill>
              <a:prstDash val="solid"/>
              <a:headEnd type="none" len="sm" w="sm"/>
              <a:tailEnd type="none" len="sm" w="sm"/>
            </a:ln>
          </p:spPr>
        </p:sp>
      </p:grpSp>
      <p:sp>
        <p:nvSpPr>
          <p:cNvPr name="TextBox 14" id="14"/>
          <p:cNvSpPr txBox="true"/>
          <p:nvPr/>
        </p:nvSpPr>
        <p:spPr>
          <a:xfrm rot="0">
            <a:off x="363599" y="341116"/>
            <a:ext cx="7312730" cy="3356260"/>
          </a:xfrm>
          <a:prstGeom prst="rect">
            <a:avLst/>
          </a:prstGeom>
        </p:spPr>
        <p:txBody>
          <a:bodyPr anchor="t" rtlCol="false" tIns="0" lIns="0" bIns="0" rIns="0">
            <a:spAutoFit/>
          </a:bodyPr>
          <a:lstStyle/>
          <a:p>
            <a:pPr algn="l">
              <a:lnSpc>
                <a:spcPts val="8818"/>
              </a:lnSpc>
            </a:pPr>
            <a:r>
              <a:rPr lang="en-US" sz="7348" b="true">
                <a:solidFill>
                  <a:srgbClr val="000000"/>
                </a:solidFill>
                <a:latin typeface="Aileron Bold"/>
                <a:ea typeface="Aileron Bold"/>
                <a:cs typeface="Aileron Bold"/>
                <a:sym typeface="Aileron Bold"/>
              </a:rPr>
              <a:t>Build</a:t>
            </a:r>
            <a:r>
              <a:rPr lang="en-US" sz="7348" b="true">
                <a:solidFill>
                  <a:srgbClr val="000000"/>
                </a:solidFill>
                <a:latin typeface="Aileron Bold"/>
                <a:ea typeface="Aileron Bold"/>
                <a:cs typeface="Aileron Bold"/>
                <a:sym typeface="Aileron Bold"/>
              </a:rPr>
              <a:t> On-Call  </a:t>
            </a:r>
            <a:r>
              <a:rPr lang="en-US" sz="7348" b="true">
                <a:solidFill>
                  <a:srgbClr val="B6897C"/>
                </a:solidFill>
                <a:latin typeface="Aileron Bold"/>
                <a:ea typeface="Aileron Bold"/>
                <a:cs typeface="Aileron Bold"/>
                <a:sym typeface="Aileron Bold"/>
              </a:rPr>
              <a:t>Culture &amp; Communication</a:t>
            </a:r>
          </a:p>
        </p:txBody>
      </p:sp>
      <p:grpSp>
        <p:nvGrpSpPr>
          <p:cNvPr name="Group 15" id="15"/>
          <p:cNvGrpSpPr/>
          <p:nvPr/>
        </p:nvGrpSpPr>
        <p:grpSpPr>
          <a:xfrm rot="0">
            <a:off x="-451587" y="7527639"/>
            <a:ext cx="8619584" cy="1884543"/>
            <a:chOff x="0" y="0"/>
            <a:chExt cx="11492779" cy="2512725"/>
          </a:xfrm>
        </p:grpSpPr>
        <p:grpSp>
          <p:nvGrpSpPr>
            <p:cNvPr name="Group 16" id="16"/>
            <p:cNvGrpSpPr/>
            <p:nvPr/>
          </p:nvGrpSpPr>
          <p:grpSpPr>
            <a:xfrm rot="0">
              <a:off x="0" y="0"/>
              <a:ext cx="11492779" cy="2512725"/>
              <a:chOff x="0" y="0"/>
              <a:chExt cx="2270179" cy="496341"/>
            </a:xfrm>
          </p:grpSpPr>
          <p:sp>
            <p:nvSpPr>
              <p:cNvPr name="Freeform 17" id="17"/>
              <p:cNvSpPr/>
              <p:nvPr/>
            </p:nvSpPr>
            <p:spPr>
              <a:xfrm flipH="false" flipV="false" rot="0">
                <a:off x="0" y="0"/>
                <a:ext cx="2270178" cy="496341"/>
              </a:xfrm>
              <a:custGeom>
                <a:avLst/>
                <a:gdLst/>
                <a:ahLst/>
                <a:cxnLst/>
                <a:rect r="r" b="b" t="t" l="l"/>
                <a:pathLst>
                  <a:path h="496341" w="2270178">
                    <a:moveTo>
                      <a:pt x="45807" y="0"/>
                    </a:moveTo>
                    <a:lnTo>
                      <a:pt x="2224371" y="0"/>
                    </a:lnTo>
                    <a:cubicBezTo>
                      <a:pt x="2236520" y="0"/>
                      <a:pt x="2248171" y="4826"/>
                      <a:pt x="2256762" y="13417"/>
                    </a:cubicBezTo>
                    <a:cubicBezTo>
                      <a:pt x="2265352" y="22007"/>
                      <a:pt x="2270178" y="33658"/>
                      <a:pt x="2270178" y="45807"/>
                    </a:cubicBezTo>
                    <a:lnTo>
                      <a:pt x="2270178" y="450534"/>
                    </a:lnTo>
                    <a:cubicBezTo>
                      <a:pt x="2270178" y="462682"/>
                      <a:pt x="2265352" y="474334"/>
                      <a:pt x="2256762" y="482924"/>
                    </a:cubicBezTo>
                    <a:cubicBezTo>
                      <a:pt x="2248171" y="491515"/>
                      <a:pt x="2236520" y="496341"/>
                      <a:pt x="2224371" y="496341"/>
                    </a:cubicBezTo>
                    <a:lnTo>
                      <a:pt x="45807" y="496341"/>
                    </a:lnTo>
                    <a:cubicBezTo>
                      <a:pt x="33658" y="496341"/>
                      <a:pt x="22007" y="491515"/>
                      <a:pt x="13417" y="482924"/>
                    </a:cubicBezTo>
                    <a:cubicBezTo>
                      <a:pt x="4826" y="474334"/>
                      <a:pt x="0" y="462682"/>
                      <a:pt x="0" y="450534"/>
                    </a:cubicBezTo>
                    <a:lnTo>
                      <a:pt x="0" y="45807"/>
                    </a:lnTo>
                    <a:cubicBezTo>
                      <a:pt x="0" y="33658"/>
                      <a:pt x="4826" y="22007"/>
                      <a:pt x="13417" y="13417"/>
                    </a:cubicBezTo>
                    <a:cubicBezTo>
                      <a:pt x="22007" y="4826"/>
                      <a:pt x="33658" y="0"/>
                      <a:pt x="45807" y="0"/>
                    </a:cubicBezTo>
                    <a:close/>
                  </a:path>
                </a:pathLst>
              </a:custGeom>
              <a:solidFill>
                <a:srgbClr val="DBAC9E"/>
              </a:solidFill>
            </p:spPr>
          </p:sp>
          <p:sp>
            <p:nvSpPr>
              <p:cNvPr name="TextBox 18" id="18"/>
              <p:cNvSpPr txBox="true"/>
              <p:nvPr/>
            </p:nvSpPr>
            <p:spPr>
              <a:xfrm>
                <a:off x="0" y="-57150"/>
                <a:ext cx="2270179" cy="553491"/>
              </a:xfrm>
              <a:prstGeom prst="rect">
                <a:avLst/>
              </a:prstGeom>
            </p:spPr>
            <p:txBody>
              <a:bodyPr anchor="ctr" rtlCol="false" tIns="50800" lIns="50800" bIns="50800" rIns="50800"/>
              <a:lstStyle/>
              <a:p>
                <a:pPr algn="ctr">
                  <a:lnSpc>
                    <a:spcPts val="3640"/>
                  </a:lnSpc>
                </a:pPr>
              </a:p>
            </p:txBody>
          </p:sp>
        </p:grpSp>
        <p:sp>
          <p:nvSpPr>
            <p:cNvPr name="TextBox 19" id="19"/>
            <p:cNvSpPr txBox="true"/>
            <p:nvPr/>
          </p:nvSpPr>
          <p:spPr>
            <a:xfrm rot="0">
              <a:off x="909669" y="254991"/>
              <a:ext cx="10104798" cy="1955117"/>
            </a:xfrm>
            <a:prstGeom prst="rect">
              <a:avLst/>
            </a:prstGeom>
          </p:spPr>
          <p:txBody>
            <a:bodyPr anchor="t" rtlCol="false" tIns="0" lIns="0" bIns="0" rIns="0">
              <a:spAutoFit/>
            </a:bodyPr>
            <a:lstStyle/>
            <a:p>
              <a:pPr algn="l">
                <a:lnSpc>
                  <a:spcPts val="2936"/>
                </a:lnSpc>
              </a:pPr>
              <a:r>
                <a:rPr lang="en-US" sz="2097">
                  <a:solidFill>
                    <a:srgbClr val="000000"/>
                  </a:solidFill>
                  <a:latin typeface="Aileron"/>
                  <a:ea typeface="Aileron"/>
                  <a:cs typeface="Aileron"/>
                  <a:sym typeface="Aileron"/>
                </a:rPr>
                <a:t>By building a supportive culture, regularly reviewing practices, and empowering team members, organizations can enhance their DevOps practices, leading to more efficient and resilient operations.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00084" y="0"/>
            <a:ext cx="7687916" cy="10287000"/>
          </a:xfrm>
          <a:custGeom>
            <a:avLst/>
            <a:gdLst/>
            <a:ahLst/>
            <a:cxnLst/>
            <a:rect r="r" b="b" t="t" l="l"/>
            <a:pathLst>
              <a:path h="10287000" w="7687916">
                <a:moveTo>
                  <a:pt x="0" y="0"/>
                </a:moveTo>
                <a:lnTo>
                  <a:pt x="7687916" y="0"/>
                </a:lnTo>
                <a:lnTo>
                  <a:pt x="7687916" y="10287000"/>
                </a:lnTo>
                <a:lnTo>
                  <a:pt x="0" y="10287000"/>
                </a:lnTo>
                <a:lnTo>
                  <a:pt x="0" y="0"/>
                </a:lnTo>
                <a:close/>
              </a:path>
            </a:pathLst>
          </a:custGeom>
          <a:blipFill>
            <a:blip r:embed="rId2"/>
            <a:stretch>
              <a:fillRect l="-50418" t="0" r="-50418" b="0"/>
            </a:stretch>
          </a:blipFill>
        </p:spPr>
      </p:sp>
      <p:sp>
        <p:nvSpPr>
          <p:cNvPr name="TextBox 3" id="3"/>
          <p:cNvSpPr txBox="true"/>
          <p:nvPr/>
        </p:nvSpPr>
        <p:spPr>
          <a:xfrm rot="0">
            <a:off x="721207" y="427690"/>
            <a:ext cx="9655929" cy="1905000"/>
          </a:xfrm>
          <a:prstGeom prst="rect">
            <a:avLst/>
          </a:prstGeom>
        </p:spPr>
        <p:txBody>
          <a:bodyPr anchor="t" rtlCol="false" tIns="0" lIns="0" bIns="0" rIns="0">
            <a:spAutoFit/>
          </a:bodyPr>
          <a:lstStyle/>
          <a:p>
            <a:pPr algn="l">
              <a:lnSpc>
                <a:spcPts val="7559"/>
              </a:lnSpc>
            </a:pPr>
            <a:r>
              <a:rPr lang="en-US" sz="6300" b="true">
                <a:solidFill>
                  <a:srgbClr val="B6897C"/>
                </a:solidFill>
                <a:latin typeface="Aileron Bold"/>
                <a:ea typeface="Aileron Bold"/>
                <a:cs typeface="Aileron Bold"/>
                <a:sym typeface="Aileron Bold"/>
              </a:rPr>
              <a:t>Ways to Improve</a:t>
            </a:r>
            <a:r>
              <a:rPr lang="en-US" sz="6300" b="true">
                <a:solidFill>
                  <a:srgbClr val="DBAC9E"/>
                </a:solidFill>
                <a:latin typeface="Aileron Bold"/>
                <a:ea typeface="Aileron Bold"/>
                <a:cs typeface="Aileron Bold"/>
                <a:sym typeface="Aileron Bold"/>
              </a:rPr>
              <a:t> </a:t>
            </a:r>
            <a:r>
              <a:rPr lang="en-US" sz="6300" b="true">
                <a:solidFill>
                  <a:srgbClr val="000000"/>
                </a:solidFill>
                <a:latin typeface="Aileron Bold"/>
                <a:ea typeface="Aileron Bold"/>
                <a:cs typeface="Aileron Bold"/>
                <a:sym typeface="Aileron Bold"/>
              </a:rPr>
              <a:t>On-Call Roles</a:t>
            </a:r>
            <a:r>
              <a:rPr lang="en-US" sz="6300" b="true">
                <a:solidFill>
                  <a:srgbClr val="000000"/>
                </a:solidFill>
                <a:latin typeface="Aileron Bold"/>
                <a:ea typeface="Aileron Bold"/>
                <a:cs typeface="Aileron Bold"/>
                <a:sym typeface="Aileron Bold"/>
              </a:rPr>
              <a:t> </a:t>
            </a:r>
          </a:p>
        </p:txBody>
      </p:sp>
      <p:sp>
        <p:nvSpPr>
          <p:cNvPr name="TextBox 4" id="4"/>
          <p:cNvSpPr txBox="true"/>
          <p:nvPr/>
        </p:nvSpPr>
        <p:spPr>
          <a:xfrm rot="0">
            <a:off x="539506" y="2475392"/>
            <a:ext cx="9574811" cy="6950631"/>
          </a:xfrm>
          <a:prstGeom prst="rect">
            <a:avLst/>
          </a:prstGeom>
        </p:spPr>
        <p:txBody>
          <a:bodyPr anchor="t" rtlCol="false" tIns="0" lIns="0" bIns="0" rIns="0">
            <a:spAutoFit/>
          </a:bodyPr>
          <a:lstStyle/>
          <a:p>
            <a:pPr algn="l">
              <a:lnSpc>
                <a:spcPts val="3294"/>
              </a:lnSpc>
              <a:spcBef>
                <a:spcPct val="0"/>
              </a:spcBef>
            </a:pPr>
            <a:r>
              <a:rPr lang="en-US" b="true" sz="2353" u="sng">
                <a:solidFill>
                  <a:srgbClr val="000000"/>
                </a:solidFill>
                <a:latin typeface="Aileron Bold"/>
                <a:ea typeface="Aileron Bold"/>
                <a:cs typeface="Aileron Bold"/>
                <a:sym typeface="Aileron Bold"/>
              </a:rPr>
              <a:t>Hiring Process and Expectations: </a:t>
            </a:r>
            <a:r>
              <a:rPr lang="en-US" sz="2353">
                <a:solidFill>
                  <a:srgbClr val="000000"/>
                </a:solidFill>
                <a:latin typeface="Aileron"/>
                <a:ea typeface="Aileron"/>
                <a:cs typeface="Aileron"/>
                <a:sym typeface="Aileron"/>
              </a:rPr>
              <a:t>Evaluate candidates’ readiness for on-call duties during interviews.</a:t>
            </a:r>
          </a:p>
          <a:p>
            <a:pPr algn="l">
              <a:lnSpc>
                <a:spcPts val="3294"/>
              </a:lnSpc>
              <a:spcBef>
                <a:spcPct val="0"/>
              </a:spcBef>
            </a:pPr>
          </a:p>
          <a:p>
            <a:pPr algn="l">
              <a:lnSpc>
                <a:spcPts val="3294"/>
              </a:lnSpc>
              <a:spcBef>
                <a:spcPct val="0"/>
              </a:spcBef>
            </a:pPr>
            <a:r>
              <a:rPr lang="en-US" b="true" sz="2353" u="sng">
                <a:solidFill>
                  <a:srgbClr val="000000"/>
                </a:solidFill>
                <a:latin typeface="Aileron Bold"/>
                <a:ea typeface="Aileron Bold"/>
                <a:cs typeface="Aileron Bold"/>
                <a:sym typeface="Aileron Bold"/>
              </a:rPr>
              <a:t>Documented On-Call Plan:</a:t>
            </a:r>
            <a:r>
              <a:rPr lang="en-US" sz="2353">
                <a:solidFill>
                  <a:srgbClr val="000000"/>
                </a:solidFill>
                <a:latin typeface="Aileron"/>
                <a:ea typeface="Aileron"/>
                <a:cs typeface="Aileron"/>
                <a:sym typeface="Aileron"/>
              </a:rPr>
              <a:t> Transparent communication about responsibilities reassures potential hires.</a:t>
            </a:r>
          </a:p>
          <a:p>
            <a:pPr algn="l">
              <a:lnSpc>
                <a:spcPts val="3294"/>
              </a:lnSpc>
              <a:spcBef>
                <a:spcPct val="0"/>
              </a:spcBef>
            </a:pPr>
          </a:p>
          <a:p>
            <a:pPr algn="l">
              <a:lnSpc>
                <a:spcPts val="3294"/>
              </a:lnSpc>
              <a:spcBef>
                <a:spcPct val="0"/>
              </a:spcBef>
            </a:pPr>
            <a:r>
              <a:rPr lang="en-US" b="true" sz="2353" u="sng">
                <a:solidFill>
                  <a:srgbClr val="000000"/>
                </a:solidFill>
                <a:latin typeface="Aileron Bold"/>
                <a:ea typeface="Aileron Bold"/>
                <a:cs typeface="Aileron Bold"/>
                <a:sym typeface="Aileron Bold"/>
              </a:rPr>
              <a:t>Five Ways to Make On-Call More Developer-Friendly:</a:t>
            </a:r>
          </a:p>
          <a:p>
            <a:pPr algn="l" marL="508033" indent="-254017" lvl="1">
              <a:lnSpc>
                <a:spcPts val="3294"/>
              </a:lnSpc>
              <a:buAutoNum type="arabicPeriod" startAt="1"/>
            </a:pPr>
            <a:r>
              <a:rPr lang="en-US" sz="2353" u="sng">
                <a:solidFill>
                  <a:srgbClr val="000000"/>
                </a:solidFill>
                <a:latin typeface="Aileron"/>
                <a:ea typeface="Aileron"/>
                <a:cs typeface="Aileron"/>
                <a:sym typeface="Aileron"/>
              </a:rPr>
              <a:t>Clearly Define On-Call Responsibilities: </a:t>
            </a:r>
            <a:r>
              <a:rPr lang="en-US" sz="2353">
                <a:solidFill>
                  <a:srgbClr val="000000"/>
                </a:solidFill>
                <a:latin typeface="Aileron"/>
                <a:ea typeface="Aileron"/>
                <a:cs typeface="Aileron"/>
                <a:sym typeface="Aileron"/>
              </a:rPr>
              <a:t>Prevent burnout and confusion through clear documentation.</a:t>
            </a:r>
          </a:p>
          <a:p>
            <a:pPr algn="l" marL="508033" indent="-254017" lvl="1">
              <a:lnSpc>
                <a:spcPts val="3294"/>
              </a:lnSpc>
              <a:buAutoNum type="arabicPeriod" startAt="1"/>
            </a:pPr>
            <a:r>
              <a:rPr lang="en-US" sz="2353" u="sng">
                <a:solidFill>
                  <a:srgbClr val="000000"/>
                </a:solidFill>
                <a:latin typeface="Aileron"/>
                <a:ea typeface="Aileron"/>
                <a:cs typeface="Aileron"/>
                <a:sym typeface="Aileron"/>
              </a:rPr>
              <a:t>Assign Alerts to the Right Person:</a:t>
            </a:r>
            <a:r>
              <a:rPr lang="en-US" sz="2353">
                <a:solidFill>
                  <a:srgbClr val="000000"/>
                </a:solidFill>
                <a:latin typeface="Aileron"/>
                <a:ea typeface="Aileron"/>
                <a:cs typeface="Aileron"/>
                <a:sym typeface="Aileron"/>
              </a:rPr>
              <a:t> Fine-tune alerting tools for accurate notifications.</a:t>
            </a:r>
          </a:p>
          <a:p>
            <a:pPr algn="l" marL="508033" indent="-254017" lvl="1">
              <a:lnSpc>
                <a:spcPts val="3294"/>
              </a:lnSpc>
              <a:buAutoNum type="arabicPeriod" startAt="1"/>
            </a:pPr>
            <a:r>
              <a:rPr lang="en-US" sz="2353" u="sng">
                <a:solidFill>
                  <a:srgbClr val="000000"/>
                </a:solidFill>
                <a:latin typeface="Aileron"/>
                <a:ea typeface="Aileron"/>
                <a:cs typeface="Aileron"/>
                <a:sym typeface="Aileron"/>
              </a:rPr>
              <a:t>Primary and Secondary Responders:</a:t>
            </a:r>
            <a:r>
              <a:rPr lang="en-US" sz="2353">
                <a:solidFill>
                  <a:srgbClr val="000000"/>
                </a:solidFill>
                <a:latin typeface="Aileron"/>
                <a:ea typeface="Aileron"/>
                <a:cs typeface="Aileron"/>
                <a:sym typeface="Aileron"/>
              </a:rPr>
              <a:t> Backup plans for personal emergencies improve coverage.</a:t>
            </a:r>
          </a:p>
          <a:p>
            <a:pPr algn="l" marL="508033" indent="-254017" lvl="1">
              <a:lnSpc>
                <a:spcPts val="3294"/>
              </a:lnSpc>
              <a:buAutoNum type="arabicPeriod" startAt="1"/>
            </a:pPr>
            <a:r>
              <a:rPr lang="en-US" sz="2353" u="sng">
                <a:solidFill>
                  <a:srgbClr val="000000"/>
                </a:solidFill>
                <a:latin typeface="Aileron"/>
                <a:ea typeface="Aileron"/>
                <a:cs typeface="Aileron"/>
                <a:sym typeface="Aileron"/>
              </a:rPr>
              <a:t>Fine-tune schedules:</a:t>
            </a:r>
            <a:r>
              <a:rPr lang="en-US" sz="2353">
                <a:solidFill>
                  <a:srgbClr val="000000"/>
                </a:solidFill>
                <a:latin typeface="Aileron"/>
                <a:ea typeface="Aileron"/>
                <a:cs typeface="Aileron"/>
                <a:sym typeface="Aileron"/>
              </a:rPr>
              <a:t> Continuously review and adjust schedules for better work-life balance.</a:t>
            </a:r>
          </a:p>
          <a:p>
            <a:pPr algn="l" marL="508033" indent="-254017" lvl="1">
              <a:lnSpc>
                <a:spcPts val="3294"/>
              </a:lnSpc>
              <a:buAutoNum type="arabicPeriod" startAt="1"/>
            </a:pPr>
            <a:r>
              <a:rPr lang="en-US" sz="2353" u="sng">
                <a:solidFill>
                  <a:srgbClr val="000000"/>
                </a:solidFill>
                <a:latin typeface="Aileron"/>
                <a:ea typeface="Aileron"/>
                <a:cs typeface="Aileron"/>
                <a:sym typeface="Aileron"/>
              </a:rPr>
              <a:t>Tool Familiarity and Access: </a:t>
            </a:r>
            <a:r>
              <a:rPr lang="en-US" sz="2353">
                <a:solidFill>
                  <a:srgbClr val="000000"/>
                </a:solidFill>
                <a:latin typeface="Aileron"/>
                <a:ea typeface="Aileron"/>
                <a:cs typeface="Aileron"/>
                <a:sym typeface="Aileron"/>
              </a:rPr>
              <a:t>Ensure on-call engineers can access diagnostics and monitoring tools.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312449" y="2269120"/>
            <a:ext cx="15432131" cy="5600700"/>
          </a:xfrm>
          <a:prstGeom prst="rect">
            <a:avLst/>
          </a:prstGeom>
        </p:spPr>
        <p:txBody>
          <a:bodyPr anchor="t" rtlCol="false" tIns="0" lIns="0" bIns="0" rIns="0">
            <a:spAutoFit/>
          </a:bodyPr>
          <a:lstStyle/>
          <a:p>
            <a:pPr algn="l">
              <a:lnSpc>
                <a:spcPts val="3179"/>
              </a:lnSpc>
            </a:pPr>
            <a:r>
              <a:rPr lang="en-US" sz="2649" b="true">
                <a:solidFill>
                  <a:srgbClr val="FFFFFF"/>
                </a:solidFill>
                <a:latin typeface="Aileron Bold"/>
                <a:ea typeface="Aileron Bold"/>
                <a:cs typeface="Aileron Bold"/>
                <a:sym typeface="Aileron Bold"/>
              </a:rPr>
              <a:t>Atlassian. (n.d.-a). A manager’s guide to improving on-call. https://www.atlassian.com/incident-management/on-call/improving-on-call#you-built-it-you-maintain-it</a:t>
            </a:r>
          </a:p>
          <a:p>
            <a:pPr algn="l">
              <a:lnSpc>
                <a:spcPts val="3179"/>
              </a:lnSpc>
            </a:pPr>
          </a:p>
          <a:p>
            <a:pPr algn="l">
              <a:lnSpc>
                <a:spcPts val="3179"/>
              </a:lnSpc>
            </a:pPr>
            <a:r>
              <a:rPr lang="en-US" sz="2649" b="true">
                <a:solidFill>
                  <a:srgbClr val="FFFFFF"/>
                </a:solidFill>
                <a:latin typeface="Aileron Bold"/>
                <a:ea typeface="Aileron Bold"/>
                <a:cs typeface="Aileron Bold"/>
                <a:sym typeface="Aileron Bold"/>
              </a:rPr>
              <a:t>Atlassian. (n.d.-b). How to run a blameless postmortem. https://www.atlassian.com/incident-management/postmortem/blameless</a:t>
            </a:r>
          </a:p>
          <a:p>
            <a:pPr algn="l">
              <a:lnSpc>
                <a:spcPts val="3179"/>
              </a:lnSpc>
            </a:pPr>
          </a:p>
          <a:p>
            <a:pPr algn="l">
              <a:lnSpc>
                <a:spcPts val="3179"/>
              </a:lnSpc>
            </a:pPr>
            <a:r>
              <a:rPr lang="en-US" sz="2649" b="true">
                <a:solidFill>
                  <a:srgbClr val="FFFFFF"/>
                </a:solidFill>
                <a:latin typeface="Aileron Bold"/>
                <a:ea typeface="Aileron Bold"/>
                <a:cs typeface="Aileron Bold"/>
                <a:sym typeface="Aileron Bold"/>
              </a:rPr>
              <a:t>Atlassian. (n.d.-b). Pros and cons of different approaches to on-call management. https://www.atlassian.com/incident-management/on-call</a:t>
            </a:r>
          </a:p>
          <a:p>
            <a:pPr algn="l">
              <a:lnSpc>
                <a:spcPts val="3179"/>
              </a:lnSpc>
            </a:pPr>
          </a:p>
          <a:p>
            <a:pPr algn="l">
              <a:lnSpc>
                <a:spcPts val="3179"/>
              </a:lnSpc>
            </a:pPr>
            <a:r>
              <a:rPr lang="en-US" sz="2649" b="true">
                <a:solidFill>
                  <a:srgbClr val="FFFFFF"/>
                </a:solidFill>
                <a:latin typeface="Aileron Bold"/>
                <a:ea typeface="Aileron Bold"/>
                <a:cs typeface="Aileron Bold"/>
                <a:sym typeface="Aileron Bold"/>
              </a:rPr>
              <a:t>On-call rotation : Tutorial &amp; best practices. On-Call Rotations and Schedules: Tutorial &amp; Best Practices. (n.d.). https://www.squadcast.com/sre-best-practices/on-call-rotation</a:t>
            </a:r>
          </a:p>
          <a:p>
            <a:pPr algn="l">
              <a:lnSpc>
                <a:spcPts val="3179"/>
              </a:lnSpc>
            </a:pPr>
          </a:p>
          <a:p>
            <a:pPr algn="l">
              <a:lnSpc>
                <a:spcPts val="3179"/>
              </a:lnSpc>
            </a:pPr>
          </a:p>
          <a:p>
            <a:pPr algn="l">
              <a:lnSpc>
                <a:spcPts val="3179"/>
              </a:lnSpc>
            </a:pPr>
          </a:p>
        </p:txBody>
      </p:sp>
      <p:sp>
        <p:nvSpPr>
          <p:cNvPr name="TextBox 4" id="4"/>
          <p:cNvSpPr txBox="true"/>
          <p:nvPr/>
        </p:nvSpPr>
        <p:spPr>
          <a:xfrm rot="0">
            <a:off x="6754197" y="259492"/>
            <a:ext cx="4779606" cy="1184947"/>
          </a:xfrm>
          <a:prstGeom prst="rect">
            <a:avLst/>
          </a:prstGeom>
        </p:spPr>
        <p:txBody>
          <a:bodyPr anchor="t" rtlCol="false" tIns="0" lIns="0" bIns="0" rIns="0">
            <a:spAutoFit/>
          </a:bodyPr>
          <a:lstStyle/>
          <a:p>
            <a:pPr algn="ctr">
              <a:lnSpc>
                <a:spcPts val="9616"/>
              </a:lnSpc>
              <a:spcBef>
                <a:spcPct val="0"/>
              </a:spcBef>
            </a:pPr>
            <a:r>
              <a:rPr lang="en-US" sz="6869">
                <a:solidFill>
                  <a:srgbClr val="FFFFFF"/>
                </a:solidFill>
                <a:latin typeface="Aileron"/>
                <a:ea typeface="Aileron"/>
                <a:cs typeface="Aileron"/>
                <a:sym typeface="Aileron"/>
              </a:rPr>
              <a:t>Works Cited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DAGO9mKT2uA</dc:identifier>
  <dcterms:modified xsi:type="dcterms:W3CDTF">2011-08-01T06:04:30Z</dcterms:modified>
  <cp:revision>1</cp:revision>
  <dc:title>Scott-Module7.2</dc:title>
</cp:coreProperties>
</file>